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0" r:id="rId3"/>
    <p:sldId id="271" r:id="rId4"/>
    <p:sldId id="268" r:id="rId5"/>
    <p:sldId id="292" r:id="rId6"/>
    <p:sldId id="290" r:id="rId7"/>
    <p:sldId id="291" r:id="rId8"/>
    <p:sldId id="257" r:id="rId9"/>
    <p:sldId id="258" r:id="rId10"/>
    <p:sldId id="272" r:id="rId11"/>
    <p:sldId id="289" r:id="rId12"/>
    <p:sldId id="260" r:id="rId13"/>
    <p:sldId id="269" r:id="rId14"/>
    <p:sldId id="276" r:id="rId15"/>
    <p:sldId id="264" r:id="rId16"/>
    <p:sldId id="278" r:id="rId17"/>
    <p:sldId id="279" r:id="rId18"/>
    <p:sldId id="284" r:id="rId19"/>
    <p:sldId id="280" r:id="rId20"/>
    <p:sldId id="281" r:id="rId21"/>
    <p:sldId id="282" r:id="rId22"/>
    <p:sldId id="285" r:id="rId23"/>
    <p:sldId id="286" r:id="rId24"/>
    <p:sldId id="287" r:id="rId25"/>
    <p:sldId id="288" r:id="rId26"/>
    <p:sldId id="293" r:id="rId27"/>
    <p:sldId id="294" r:id="rId28"/>
    <p:sldId id="26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78" autoAdjust="0"/>
    <p:restoredTop sz="86420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A089F78-CB90-40CA-905A-221BFDA230F6}" type="datetimeFigureOut">
              <a:rPr lang="en-US"/>
              <a:pPr>
                <a:defRPr/>
              </a:pPr>
              <a:t>9/29/2017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8FE96E0-CB29-47E0-89DD-7D37F96BF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E667DF7-971B-4D2F-A96C-86D66CBA2F37}" type="datetimeFigureOut">
              <a:rPr lang="en-US"/>
              <a:pPr>
                <a:defRPr/>
              </a:pPr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678474A-0B4E-4017-A470-1DE9F4EFE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FB17DE-EE93-4541-9DF7-6C5AAF3F9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EA3CA-F571-45CD-A47B-625B89546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9350-C077-4112-80C5-2FBE8843A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AC40F-760A-44B8-9341-1B74C5D19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E5DD9B-7D80-4D09-A574-A4F1A34E3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EB13E1-2367-408F-8040-E1DE89743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717C0E-422D-4E8F-9E10-AEBFDA95B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293818-331E-4296-8D0D-DAB19BF7E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38749-8F3C-403D-BCED-49BD268F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B66035-82D6-43D3-9D26-D9F703047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3EE2BC-8F9C-4A94-B1D1-7952344DC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7C2BFDF0-48C8-4DFD-BCA0-C1A9253BA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4" r:id="rId2"/>
    <p:sldLayoutId id="2147484059" r:id="rId3"/>
    <p:sldLayoutId id="2147484060" r:id="rId4"/>
    <p:sldLayoutId id="2147484061" r:id="rId5"/>
    <p:sldLayoutId id="2147484062" r:id="rId6"/>
    <p:sldLayoutId id="2147484055" r:id="rId7"/>
    <p:sldLayoutId id="2147484063" r:id="rId8"/>
    <p:sldLayoutId id="2147484064" r:id="rId9"/>
    <p:sldLayoutId id="2147484056" r:id="rId10"/>
    <p:sldLayoutId id="21474840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romise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752601"/>
            <a:ext cx="82296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Finding Money for College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772400" cy="14478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en-US" sz="2800" b="1" smtClean="0"/>
              <a:t>Financial Aid Information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West Stokes High School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Sandra Bowen, School Counselor</a:t>
            </a:r>
          </a:p>
          <a:p>
            <a:pPr marR="0" eaLnBrk="1" hangingPunct="1">
              <a:lnSpc>
                <a:spcPct val="80000"/>
              </a:lnSpc>
            </a:pPr>
            <a:r>
              <a:rPr lang="en-US" sz="2500" smtClean="0"/>
              <a:t>October  2, 2017</a:t>
            </a:r>
          </a:p>
          <a:p>
            <a:pPr marR="0" eaLnBrk="1" hangingPunct="1">
              <a:lnSpc>
                <a:spcPct val="80000"/>
              </a:lnSpc>
            </a:pPr>
            <a:endParaRPr lang="en-US" sz="2500" smtClean="0"/>
          </a:p>
          <a:p>
            <a:pPr marR="0" eaLnBrk="1" hangingPunct="1">
              <a:lnSpc>
                <a:spcPct val="80000"/>
              </a:lnSpc>
            </a:pPr>
            <a:endParaRPr lang="en-US" sz="2500" smtClean="0"/>
          </a:p>
          <a:p>
            <a:pPr marR="0" eaLnBrk="1" hangingPunct="1">
              <a:lnSpc>
                <a:spcPct val="80000"/>
              </a:lnSpc>
            </a:pPr>
            <a:endParaRPr lang="en-US" sz="250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Up to </a:t>
            </a:r>
            <a:r>
              <a:rPr lang="en-US" sz="3200" b="1" dirty="0" smtClean="0"/>
              <a:t>$5,920.00 </a:t>
            </a:r>
            <a:r>
              <a:rPr lang="en-US" dirty="0" smtClean="0"/>
              <a:t>per academic year for 2017-2018 award year. The award is divided evenly between semesters and is pro-rated from full-time to part-time attendance.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Yearly increases are usually pegged to the Consumer Price Index.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FAFSA can now receive your tax information electronically from the IRS, once you’ve filed.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PELL GRANT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to </a:t>
            </a:r>
            <a:r>
              <a:rPr lang="en-US" smtClean="0">
                <a:hlinkClick r:id="rId2"/>
              </a:rPr>
              <a:t>www.fafsa.gov</a:t>
            </a:r>
            <a:r>
              <a:rPr lang="en-US" smtClean="0"/>
              <a:t> and click on the FSA ID link to apply.</a:t>
            </a:r>
          </a:p>
          <a:p>
            <a:r>
              <a:rPr lang="en-US" smtClean="0"/>
              <a:t>Parents and students must have separate FSA ID’s</a:t>
            </a:r>
          </a:p>
          <a:p>
            <a:r>
              <a:rPr lang="en-US" smtClean="0"/>
              <a:t>Serves as your electronic signature in signing the FAFSA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Get your FSA ID now!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7772400" cy="1470025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6700" dirty="0" smtClean="0"/>
              <a:t>www.fafsa.ed.gov</a:t>
            </a:r>
            <a:endParaRPr lang="en-US" sz="6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colleges require in addition to the FAFSA</a:t>
            </a:r>
          </a:p>
          <a:p>
            <a:pPr eaLnBrk="1" hangingPunct="1"/>
            <a:r>
              <a:rPr lang="en-US" smtClean="0"/>
              <a:t>May qualify you for monies from their funds, even if you didn’t qualify for the Pell Grant</a:t>
            </a:r>
          </a:p>
          <a:p>
            <a:pPr eaLnBrk="1" hangingPunct="1"/>
            <a:r>
              <a:rPr lang="en-US" smtClean="0"/>
              <a:t>Apply at </a:t>
            </a:r>
            <a:r>
              <a:rPr lang="en-US" smtClean="0">
                <a:hlinkClick r:id="rId2"/>
              </a:rPr>
              <a:t>www.collegeboard.org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$25 application fee + 1 college. Each additional college is $16 per report. 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What’s the PROFILE?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eaLnBrk="1" hangingPunct="1"/>
            <a:r>
              <a:rPr lang="en-US" sz="2800" smtClean="0"/>
              <a:t>Davidson College </a:t>
            </a:r>
          </a:p>
          <a:p>
            <a:pPr eaLnBrk="1" hangingPunct="1"/>
            <a:r>
              <a:rPr lang="en-US" sz="2800" smtClean="0"/>
              <a:t>Duke University </a:t>
            </a:r>
          </a:p>
          <a:p>
            <a:pPr eaLnBrk="1" hangingPunct="1"/>
            <a:r>
              <a:rPr lang="en-US" sz="2800" smtClean="0"/>
              <a:t>Elon University </a:t>
            </a:r>
          </a:p>
          <a:p>
            <a:pPr eaLnBrk="1" hangingPunct="1"/>
            <a:r>
              <a:rPr lang="en-US" sz="2800" smtClean="0"/>
              <a:t>University of North Carolina-Chapel Hill </a:t>
            </a:r>
          </a:p>
          <a:p>
            <a:pPr eaLnBrk="1" hangingPunct="1"/>
            <a:r>
              <a:rPr lang="en-US" sz="2800" smtClean="0"/>
              <a:t>Wake Forest University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000" u="sng" dirty="0" smtClean="0"/>
              <a:t>NC Institutions Requiring the Profile</a:t>
            </a:r>
            <a:endParaRPr lang="en-US" sz="3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b="1" smtClean="0"/>
              <a:t>Based on financial need.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smtClean="0"/>
              <a:t>Award amounts: $100 to $3,000 annually, renewable. 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Eligible Applicant must: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 a North Carolina resident for tuition purposes &amp; enrolled at least 6 credit hours in a curriculum program.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Undergraduate student with no prior Bachelor’s degree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 enrolled at a </a:t>
            </a:r>
            <a:r>
              <a:rPr lang="en-US" sz="2000" b="1" smtClean="0"/>
              <a:t>North Carolina public institution (UNC campuses and Community College Campuses)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Meet the Satisfactory Academic Progress requirements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Qualify by filling out the FAFSA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sz="2000" smtClean="0"/>
              <a:t>Maximum time frame-8 semesters (FT) or equivalent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/>
              <a:t>North Carolina Education Lottery Scholarship (ELS)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59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Eligibility requirements:</a:t>
            </a:r>
          </a:p>
          <a:p>
            <a:r>
              <a:rPr lang="en-US" sz="2400" smtClean="0"/>
              <a:t>NC resident enrolled at least 6 credit hours per semester in a curriculum program</a:t>
            </a:r>
          </a:p>
          <a:p>
            <a:r>
              <a:rPr lang="en-US" sz="2400" smtClean="0"/>
              <a:t>Meet Satisfactory Academic Progress</a:t>
            </a:r>
          </a:p>
          <a:p>
            <a:r>
              <a:rPr lang="en-US" sz="2400" smtClean="0"/>
              <a:t>Completed FAFSA</a:t>
            </a:r>
          </a:p>
          <a:p>
            <a:r>
              <a:rPr lang="en-US" sz="2400" smtClean="0"/>
              <a:t>Grant is $100-$1,500</a:t>
            </a:r>
          </a:p>
          <a:p>
            <a:r>
              <a:rPr lang="en-US" sz="2400" smtClean="0"/>
              <a:t>Designed to supplement, not replace federal aid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Application Procedure</a:t>
            </a:r>
          </a:p>
          <a:p>
            <a:r>
              <a:rPr lang="en-US" sz="2400" smtClean="0"/>
              <a:t>Complete the FAFSA and </a:t>
            </a:r>
            <a:r>
              <a:rPr lang="en-US" sz="2400" u="sng" smtClean="0"/>
              <a:t>list a NC community college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NC Community College Grant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1600" smtClean="0"/>
              <a:t>Eligibility:</a:t>
            </a:r>
          </a:p>
          <a:p>
            <a:r>
              <a:rPr lang="en-US" sz="1600" smtClean="0"/>
              <a:t>NC resident enrolled at least half-time</a:t>
            </a:r>
          </a:p>
          <a:p>
            <a:r>
              <a:rPr lang="en-US" sz="1600" smtClean="0"/>
              <a:t>Undergraduate with no prior bachelor’s degree</a:t>
            </a:r>
          </a:p>
          <a:p>
            <a:r>
              <a:rPr lang="en-US" sz="1600" smtClean="0"/>
              <a:t>Documented need determined by program formula</a:t>
            </a:r>
          </a:p>
          <a:p>
            <a:pPr>
              <a:buFont typeface="Wingdings 3" pitchFamily="18" charset="2"/>
              <a:buNone/>
            </a:pPr>
            <a:endParaRPr lang="en-US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Value:</a:t>
            </a:r>
          </a:p>
          <a:p>
            <a:r>
              <a:rPr lang="en-US" sz="1600" smtClean="0"/>
              <a:t>Maximum for 2015-16 was $4,200/minimum of $500(avg. award-$1,890)</a:t>
            </a:r>
          </a:p>
          <a:p>
            <a:r>
              <a:rPr lang="en-US" sz="1600" smtClean="0"/>
              <a:t>Awards for part-time enrollment are pro-rated</a:t>
            </a:r>
          </a:p>
          <a:p>
            <a:endParaRPr lang="en-US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Application Procedure:</a:t>
            </a:r>
          </a:p>
          <a:p>
            <a:r>
              <a:rPr lang="en-US" sz="1600" smtClean="0"/>
              <a:t>Complete the FAFSA and </a:t>
            </a:r>
            <a:r>
              <a:rPr lang="en-US" sz="1600" u="sng" smtClean="0"/>
              <a:t>list a UNC institution</a:t>
            </a:r>
          </a:p>
          <a:p>
            <a:r>
              <a:rPr lang="en-US" sz="1600" smtClean="0"/>
              <a:t>Apply by standard UNC priority deadline, March 1</a:t>
            </a:r>
          </a:p>
          <a:p>
            <a:pPr>
              <a:buFont typeface="Wingdings 3" pitchFamily="18" charset="2"/>
              <a:buNone/>
            </a:pPr>
            <a:r>
              <a:rPr lang="en-US" sz="1600" smtClean="0"/>
              <a:t>    Funding may be available for later applicants but early application of encouraged.</a:t>
            </a:r>
          </a:p>
          <a:p>
            <a:pPr>
              <a:buFont typeface="Wingdings 3" pitchFamily="18" charset="2"/>
              <a:buNone/>
            </a:pPr>
            <a:endParaRPr lang="en-US" sz="1600" smtClean="0"/>
          </a:p>
          <a:p>
            <a:pPr>
              <a:buFont typeface="Wingdings 3" pitchFamily="18" charset="2"/>
              <a:buNone/>
            </a:pPr>
            <a:r>
              <a:rPr lang="en-US" sz="1600" smtClean="0"/>
              <a:t>Income eligibility limit of $70,000</a:t>
            </a:r>
          </a:p>
          <a:p>
            <a:pPr>
              <a:buFont typeface="Wingdings 3" pitchFamily="18" charset="2"/>
              <a:buNone/>
            </a:pPr>
            <a:endParaRPr lang="en-US" sz="1600" smtClean="0"/>
          </a:p>
          <a:p>
            <a:endParaRPr lang="en-US" sz="1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The University of North Carolina Need-Based Grant</a:t>
            </a:r>
            <a:endParaRPr lang="en-US" sz="2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en-US" sz="1600" smtClean="0"/>
              <a:t>Appalachian State University</a:t>
            </a:r>
          </a:p>
          <a:p>
            <a:r>
              <a:rPr lang="en-US" sz="1600" smtClean="0"/>
              <a:t>East Carolina University</a:t>
            </a:r>
          </a:p>
          <a:p>
            <a:r>
              <a:rPr lang="en-US" sz="1600" smtClean="0"/>
              <a:t>Elizabeth City State University</a:t>
            </a:r>
          </a:p>
          <a:p>
            <a:r>
              <a:rPr lang="en-US" sz="1600" smtClean="0"/>
              <a:t>Fayetteville State University</a:t>
            </a:r>
          </a:p>
          <a:p>
            <a:r>
              <a:rPr lang="en-US" sz="1600" smtClean="0"/>
              <a:t>NC A&amp;T State University</a:t>
            </a:r>
          </a:p>
          <a:p>
            <a:r>
              <a:rPr lang="en-US" sz="1600" smtClean="0"/>
              <a:t>NC Central University</a:t>
            </a:r>
          </a:p>
          <a:p>
            <a:r>
              <a:rPr lang="en-US" sz="1600" smtClean="0"/>
              <a:t>NC School of the Arts</a:t>
            </a:r>
          </a:p>
          <a:p>
            <a:r>
              <a:rPr lang="en-US" sz="1600" smtClean="0"/>
              <a:t>NC State University</a:t>
            </a:r>
          </a:p>
          <a:p>
            <a:r>
              <a:rPr lang="en-US" sz="1600" smtClean="0"/>
              <a:t>UNC Asheville</a:t>
            </a:r>
          </a:p>
          <a:p>
            <a:r>
              <a:rPr lang="en-US" sz="1600" smtClean="0"/>
              <a:t>UNC Chapel Hill</a:t>
            </a:r>
          </a:p>
          <a:p>
            <a:r>
              <a:rPr lang="en-US" sz="1600" smtClean="0"/>
              <a:t>UNC Charlotte</a:t>
            </a:r>
          </a:p>
          <a:p>
            <a:r>
              <a:rPr lang="en-US" sz="1600" smtClean="0"/>
              <a:t>UNC Greensboro</a:t>
            </a:r>
          </a:p>
          <a:p>
            <a:r>
              <a:rPr lang="en-US" sz="1600" smtClean="0"/>
              <a:t>UNC Pembroke</a:t>
            </a:r>
          </a:p>
          <a:p>
            <a:r>
              <a:rPr lang="en-US" sz="1600" smtClean="0"/>
              <a:t>UNC Wilmington</a:t>
            </a:r>
          </a:p>
          <a:p>
            <a:r>
              <a:rPr lang="en-US" sz="1600" smtClean="0"/>
              <a:t>Western Carolina University</a:t>
            </a:r>
          </a:p>
          <a:p>
            <a:r>
              <a:rPr lang="en-US" sz="1600" smtClean="0"/>
              <a:t>Winston-Salem State University</a:t>
            </a:r>
          </a:p>
          <a:p>
            <a:endParaRPr lang="en-US" sz="1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UNC Public Universities	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000" smtClean="0"/>
              <a:t>Begun in 2012-13 to provide need based funding for students attending eligible private institutions.</a:t>
            </a:r>
          </a:p>
          <a:p>
            <a:r>
              <a:rPr lang="en-US" sz="2000" smtClean="0"/>
              <a:t>Private colleges &amp;</a:t>
            </a:r>
          </a:p>
          <a:p>
            <a:r>
              <a:rPr lang="en-US" sz="2000" smtClean="0"/>
              <a:t>Mid-Atlantic Christian University</a:t>
            </a:r>
          </a:p>
          <a:p>
            <a:r>
              <a:rPr lang="en-US" sz="2000" smtClean="0"/>
              <a:t>The College at Southeastern</a:t>
            </a:r>
          </a:p>
          <a:p>
            <a:r>
              <a:rPr lang="en-US" sz="2000" smtClean="0"/>
              <a:t>Carolina College of Health Sciences</a:t>
            </a:r>
          </a:p>
          <a:p>
            <a:r>
              <a:rPr lang="en-US" sz="2000" smtClean="0"/>
              <a:t>Cabarrus College of Health Sciences</a:t>
            </a:r>
          </a:p>
          <a:p>
            <a:r>
              <a:rPr lang="en-US" sz="2000" smtClean="0"/>
              <a:t>Mercy School of Nursing</a:t>
            </a:r>
          </a:p>
          <a:p>
            <a:r>
              <a:rPr lang="en-US" sz="2000" smtClean="0"/>
              <a:t>Watts School of Nursing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Eligibility:</a:t>
            </a:r>
          </a:p>
          <a:p>
            <a:r>
              <a:rPr lang="en-US" sz="2000" smtClean="0"/>
              <a:t>Must be enrolled at least 9 hours</a:t>
            </a:r>
          </a:p>
          <a:p>
            <a:r>
              <a:rPr lang="en-US" sz="2000" smtClean="0"/>
              <a:t>Must meet requirements of Pell Grant except an EFC &lt; $15,000</a:t>
            </a:r>
          </a:p>
          <a:p>
            <a:r>
              <a:rPr lang="en-US" sz="2000" smtClean="0"/>
              <a:t>NC resident making Satisfactory Academic Progress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NC Need-Based Scholarship (NBS)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 3" pitchFamily="18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Savings-529 plan, regular savings account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Financial Aid-grants, scholarships, work study, special low-interest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Borrowed money-regular bank loans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Ways to Pay for College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7900"/>
          </a:xfrm>
        </p:spPr>
        <p:txBody>
          <a:bodyPr/>
          <a:lstStyle/>
          <a:p>
            <a:r>
              <a:rPr lang="en-US" sz="2000" smtClean="0"/>
              <a:t>Merit-based program for students who commit to working in NC in identified critical employment shortage professions: nursing, medicine, allied health, and teaching</a:t>
            </a:r>
          </a:p>
          <a:p>
            <a:r>
              <a:rPr lang="en-US" sz="2000" smtClean="0"/>
              <a:t>Priority given to upperclassmen already admitted to area of study over freshmen and sophomores in 4 year programs</a:t>
            </a:r>
          </a:p>
          <a:p>
            <a:pPr>
              <a:buFont typeface="Wingdings 3" pitchFamily="18" charset="2"/>
              <a:buNone/>
            </a:pPr>
            <a:endParaRPr lang="en-US" sz="2000" smtClean="0"/>
          </a:p>
          <a:p>
            <a:pPr>
              <a:buFont typeface="Wingdings 3" pitchFamily="18" charset="2"/>
              <a:buNone/>
            </a:pPr>
            <a:r>
              <a:rPr lang="en-US" sz="2000" smtClean="0"/>
              <a:t>Eligibility requirements:</a:t>
            </a:r>
          </a:p>
          <a:p>
            <a:r>
              <a:rPr lang="en-US" sz="2000" smtClean="0"/>
              <a:t>Legal NC resident for tuition purposes</a:t>
            </a:r>
          </a:p>
          <a:p>
            <a:r>
              <a:rPr lang="en-US" sz="2000" smtClean="0"/>
              <a:t>Register with Selective Service, if required</a:t>
            </a:r>
          </a:p>
          <a:p>
            <a:r>
              <a:rPr lang="en-US" sz="2000" smtClean="0"/>
              <a:t>Must not be in default, or owe a refund to any federal or state loan or grant program</a:t>
            </a:r>
          </a:p>
          <a:p>
            <a:r>
              <a:rPr lang="en-US" sz="2000" smtClean="0"/>
              <a:t>Maintain Satisfactory Academic Progress</a:t>
            </a:r>
          </a:p>
          <a:p>
            <a:r>
              <a:rPr lang="en-US" sz="2000" smtClean="0"/>
              <a:t>Must be willing to work in NC in a designated critical employment profession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500" dirty="0" smtClean="0"/>
              <a:t>NC Forgivable Education Loans for Service (FELS)</a:t>
            </a:r>
            <a:endParaRPr lang="en-US" sz="25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Cumulative GPA of no less that the following at the time of application: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-3.00 for graduating high school students (weighted)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-2.80 for undergraduate students pursuing an associate or bachelor’s degree</a:t>
            </a:r>
          </a:p>
          <a:p>
            <a:pPr>
              <a:buFont typeface="Wingdings 3" pitchFamily="18" charset="2"/>
              <a:buNone/>
            </a:pPr>
            <a:r>
              <a:rPr lang="en-US" sz="2000" smtClean="0"/>
              <a:t>	-3.20 for students pursuing a graduate or professional degree</a:t>
            </a:r>
          </a:p>
          <a:p>
            <a:r>
              <a:rPr lang="en-US" sz="2000" smtClean="0"/>
              <a:t>Must sign a promissory note</a:t>
            </a:r>
          </a:p>
          <a:p>
            <a:r>
              <a:rPr lang="en-US" sz="2000" smtClean="0"/>
              <a:t>Generally, 1year of loans are forgiven for 1 year of work in a designated field</a:t>
            </a:r>
          </a:p>
          <a:p>
            <a:r>
              <a:rPr lang="en-US" sz="2000" smtClean="0"/>
              <a:t>Interest is 8% per year from date of disbursement</a:t>
            </a:r>
          </a:p>
          <a:p>
            <a:r>
              <a:rPr lang="en-US" sz="2000" smtClean="0"/>
              <a:t>Max. 10 year repayment-may be less if small amount borrowed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FELS-continued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Available to public and private college students</a:t>
            </a:r>
          </a:p>
          <a:p>
            <a:r>
              <a:rPr lang="en-US" sz="2400" smtClean="0"/>
              <a:t>Must reside in 1 of 78 qualifying counties (Stokes qualifies)</a:t>
            </a:r>
          </a:p>
          <a:p>
            <a:r>
              <a:rPr lang="en-US" sz="2400" smtClean="0"/>
              <a:t>Freshmen &amp; community college transfers</a:t>
            </a:r>
          </a:p>
          <a:p>
            <a:r>
              <a:rPr lang="en-US" sz="2400" smtClean="0"/>
              <a:t>Emphasis on leadership development</a:t>
            </a:r>
          </a:p>
          <a:p>
            <a:r>
              <a:rPr lang="en-US" sz="2400" smtClean="0"/>
              <a:t>Up to $12,000 scholarship for 4 years ($3,000/yr)</a:t>
            </a:r>
          </a:p>
          <a:p>
            <a:r>
              <a:rPr lang="en-US" sz="2400" b="1" smtClean="0"/>
              <a:t>Application of CFNC.org in late December</a:t>
            </a:r>
          </a:p>
          <a:p>
            <a:r>
              <a:rPr lang="en-US" sz="2400" smtClean="0"/>
              <a:t>Transcripts can be sent electronically or by mail to SEAA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      </a:t>
            </a:r>
            <a:r>
              <a:rPr lang="en-US" sz="2400" b="1" smtClean="0"/>
              <a:t>Do not </a:t>
            </a:r>
            <a:r>
              <a:rPr lang="en-US" sz="2400" smtClean="0"/>
              <a:t>send to Golden LEAF Foundation!</a:t>
            </a:r>
          </a:p>
          <a:p>
            <a:r>
              <a:rPr lang="en-US" sz="2400" smtClean="0"/>
              <a:t>Administered by NCSEAA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Golden LEAF Scholars Program</a:t>
            </a:r>
            <a:br>
              <a:rPr lang="en-US" sz="2800" dirty="0" smtClean="0"/>
            </a:br>
            <a:r>
              <a:rPr lang="en-US" sz="2800" dirty="0" smtClean="0"/>
              <a:t>     4 year colleges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Scholarships available for students attending NC community colleges</a:t>
            </a:r>
          </a:p>
          <a:p>
            <a:r>
              <a:rPr lang="en-US" smtClean="0"/>
              <a:t>Must reside in 1 of 78 qualifying counties (Stokes qualifies)</a:t>
            </a:r>
          </a:p>
          <a:p>
            <a:r>
              <a:rPr lang="en-US" smtClean="0"/>
              <a:t>Must demonstrate financial need</a:t>
            </a:r>
          </a:p>
          <a:p>
            <a:r>
              <a:rPr lang="en-US" smtClean="0"/>
              <a:t>Curriculum students will be selected based on financial need. Degree seeking students must be FT to receive maximum scholarship award</a:t>
            </a:r>
          </a:p>
          <a:p>
            <a:r>
              <a:rPr lang="en-US" smtClean="0"/>
              <a:t>Less than full-time will be pro-rated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Golden LEAF Scholars Program</a:t>
            </a:r>
            <a:br>
              <a:rPr lang="en-US" dirty="0" smtClean="0"/>
            </a:br>
            <a:r>
              <a:rPr lang="en-US" dirty="0" smtClean="0"/>
              <a:t>     2 year colleges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sz="2400" smtClean="0"/>
              <a:t>Maximum Awards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-Curriculum students-$750/semester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-Occupational Education Students-$250/semester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Funds may be used for tuition, fees, books, supplies, and with special provisions, childcare and transportation expenses.</a:t>
            </a:r>
          </a:p>
          <a:p>
            <a:pPr>
              <a:buFont typeface="Wingdings 3" pitchFamily="18" charset="2"/>
              <a:buNone/>
            </a:pPr>
            <a:endParaRPr lang="en-US" sz="2400" smtClean="0"/>
          </a:p>
          <a:p>
            <a:pPr>
              <a:buFont typeface="Wingdings 3" pitchFamily="18" charset="2"/>
              <a:buNone/>
            </a:pPr>
            <a:r>
              <a:rPr lang="en-US" sz="2400" smtClean="0"/>
              <a:t>Application procedure</a:t>
            </a:r>
          </a:p>
          <a:p>
            <a:pPr>
              <a:buFont typeface="Wingdings 3" pitchFamily="18" charset="2"/>
              <a:buNone/>
            </a:pPr>
            <a:r>
              <a:rPr lang="en-US" sz="2400" smtClean="0"/>
              <a:t>-Contact the college’s financial aid office for more information on how to apply and deadlines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Golden LEAF-2 year Colleges </a:t>
            </a:r>
            <a:r>
              <a:rPr lang="en-US" sz="2200" dirty="0" smtClean="0"/>
              <a:t>continued</a:t>
            </a:r>
            <a:endParaRPr lang="en-US" sz="2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Funding for students who: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-have aged out of NC public foster care OR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-were adopted from foster care after age 12</a:t>
            </a:r>
          </a:p>
          <a:p>
            <a:r>
              <a:rPr lang="en-US" sz="1800" smtClean="0"/>
              <a:t>Eligibility requirements: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-Age 18-25 and meet the criteria above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-Enroll at least ½ time in NC community college or UNC campus, seeking undergraduate degree, diploma, or certificate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-Registered with Selective Service, if required</a:t>
            </a:r>
          </a:p>
          <a:p>
            <a:pPr>
              <a:buFont typeface="Wingdings 3" pitchFamily="18" charset="2"/>
              <a:buNone/>
            </a:pPr>
            <a:r>
              <a:rPr lang="en-US" sz="1800" smtClean="0"/>
              <a:t>	-Not in default nor owe refund to any federal or state loan or grant programs</a:t>
            </a:r>
          </a:p>
          <a:p>
            <a:r>
              <a:rPr lang="en-US" sz="1800" smtClean="0"/>
              <a:t>Maximum value: Coast of Attendance minus other aid</a:t>
            </a:r>
          </a:p>
          <a:p>
            <a:r>
              <a:rPr lang="en-US" sz="1800" smtClean="0"/>
              <a:t>Applications and additional information</a:t>
            </a:r>
          </a:p>
          <a:p>
            <a:pPr algn="ctr">
              <a:buFont typeface="Wingdings 3" pitchFamily="18" charset="2"/>
              <a:buNone/>
            </a:pPr>
            <a:r>
              <a:rPr lang="en-US" sz="1800" b="1" smtClean="0"/>
              <a:t>www.ncreach.org</a:t>
            </a:r>
          </a:p>
          <a:p>
            <a:endParaRPr lang="en-US" sz="20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NC Reach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Child Welfare Postsecondary Support Program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tuition of $500 per semester at the following NC public universities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Western Carolina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UNC-Pembroke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Elizabeth City State University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Does not reduce fees, room and board.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www.ncpromise.com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Promise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UNCG Guarantee</a:t>
            </a:r>
          </a:p>
          <a:p>
            <a:r>
              <a:rPr lang="en-US" dirty="0" smtClean="0"/>
              <a:t>Appalachian ACCESS</a:t>
            </a:r>
          </a:p>
          <a:p>
            <a:r>
              <a:rPr lang="en-US" dirty="0" smtClean="0"/>
              <a:t>Carolina Covenant</a:t>
            </a:r>
          </a:p>
          <a:p>
            <a:pPr lvl="1">
              <a:buNone/>
            </a:pPr>
            <a:r>
              <a:rPr lang="en-US" dirty="0" smtClean="0"/>
              <a:t>	Using a combination of grants, scholarships and work study allows students with financial need to graduate debt free.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Students qualify with  FAFSA EFC=“0”</a:t>
            </a:r>
          </a:p>
          <a:p>
            <a:pPr lvl="1">
              <a:buNone/>
            </a:pPr>
            <a:r>
              <a:rPr lang="en-US" dirty="0" smtClean="0"/>
              <a:t>Must be an admitted student to the university.</a:t>
            </a:r>
          </a:p>
          <a:p>
            <a:pPr lvl="1">
              <a:buNone/>
            </a:pPr>
            <a:r>
              <a:rPr lang="en-US" dirty="0" smtClean="0"/>
              <a:t>Financial Aid office at each university determines who qualifies; each program has different requirements.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Scholarship Programs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1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300" dirty="0"/>
              <a:t>sandra.bowen@stokes.k12.nc.us</a:t>
            </a:r>
          </a:p>
        </p:txBody>
      </p:sp>
      <p:sp>
        <p:nvSpPr>
          <p:cNvPr id="3481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smtClean="0"/>
              <a:t>336-983-2099</a:t>
            </a:r>
          </a:p>
          <a:p>
            <a:pPr marR="0" algn="ctr" eaLnBrk="1" hangingPunct="1"/>
            <a:r>
              <a:rPr lang="en-US" smtClean="0"/>
              <a:t>ext. 2210</a:t>
            </a:r>
          </a:p>
          <a:p>
            <a:pPr marR="0" algn="ctr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Grants &amp; Scholarships-money you don’t have to pay back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Loans-money you </a:t>
            </a:r>
            <a:r>
              <a:rPr lang="en-US" u="sng" smtClean="0"/>
              <a:t>do</a:t>
            </a:r>
            <a:r>
              <a:rPr lang="en-US" smtClean="0"/>
              <a:t> have to pay back; Federal loans usually have a lower interest rate than traditional bank loans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Work Study-money you earn by working on the college campus; qualify via the FAFSA</a:t>
            </a:r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3 Types of Financial Aid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scholarships	</a:t>
            </a:r>
          </a:p>
          <a:p>
            <a:pPr lvl="1" eaLnBrk="1" hangingPunct="1">
              <a:buFontTx/>
              <a:buNone/>
            </a:pPr>
            <a:r>
              <a:rPr lang="en-US" smtClean="0"/>
              <a:t>	Check our guidance webpage</a:t>
            </a:r>
          </a:p>
          <a:p>
            <a:pPr eaLnBrk="1" hangingPunct="1"/>
            <a:r>
              <a:rPr lang="en-US" smtClean="0"/>
              <a:t>College specific funds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300" smtClean="0"/>
              <a:t>	   Check with your College Financial Aid office</a:t>
            </a:r>
          </a:p>
          <a:p>
            <a:pPr eaLnBrk="1" hangingPunct="1"/>
            <a:r>
              <a:rPr lang="en-US" smtClean="0"/>
              <a:t>National scholarships</a:t>
            </a:r>
          </a:p>
          <a:p>
            <a:pPr lvl="1" eaLnBrk="1" hangingPunct="1">
              <a:buFontTx/>
              <a:buNone/>
            </a:pPr>
            <a:r>
              <a:rPr lang="en-US" smtClean="0"/>
              <a:t>	 Internet resources, also on the guidance webpage</a:t>
            </a:r>
          </a:p>
          <a:p>
            <a:pPr lvl="1" eaLnBrk="1" hangingPunct="1">
              <a:buFontTx/>
              <a:buNone/>
            </a:pPr>
            <a:r>
              <a:rPr lang="en-US" smtClean="0"/>
              <a:t>	</a:t>
            </a: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Scholarships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Establishes NC residency for tuition purposes</a:t>
            </a:r>
          </a:p>
          <a:p>
            <a:r>
              <a:rPr lang="en-US" sz="2400" smtClean="0"/>
              <a:t>Needed on all NC college applications</a:t>
            </a:r>
          </a:p>
          <a:p>
            <a:r>
              <a:rPr lang="en-US" sz="2400" smtClean="0"/>
              <a:t>Documents needed:</a:t>
            </a:r>
            <a:br>
              <a:rPr lang="en-US" sz="2400" smtClean="0"/>
            </a:br>
            <a:r>
              <a:rPr lang="en-US" sz="2400" smtClean="0"/>
              <a:t>	</a:t>
            </a:r>
            <a:r>
              <a:rPr lang="en-US" sz="1800" smtClean="0"/>
              <a:t>social security numbers (parent and student)</a:t>
            </a:r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		tax return information</a:t>
            </a:r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		vehicle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	 driver’s license</a:t>
            </a:r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	 voter registration</a:t>
            </a:r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	 other information about NC residency</a:t>
            </a:r>
          </a:p>
          <a:p>
            <a:pPr lvl="2">
              <a:buFont typeface="Wingdings 2" pitchFamily="18" charset="2"/>
              <a:buNone/>
            </a:pPr>
            <a:endParaRPr lang="en-US" sz="1800" smtClean="0"/>
          </a:p>
          <a:p>
            <a:pPr lvl="2">
              <a:buFont typeface="Wingdings 2" pitchFamily="18" charset="2"/>
              <a:buNone/>
            </a:pPr>
            <a:r>
              <a:rPr lang="en-US" sz="2000" b="1" u="sng" smtClean="0"/>
              <a:t>BE ACCURATE! DON’T GUESS! Mistakes cause BIG problems!</a:t>
            </a:r>
          </a:p>
          <a:p>
            <a:pPr lvl="2">
              <a:buFont typeface="Wingdings 2" pitchFamily="18" charset="2"/>
              <a:buNone/>
            </a:pPr>
            <a:endParaRPr lang="en-US" sz="1800" smtClean="0"/>
          </a:p>
          <a:p>
            <a:pPr lvl="2">
              <a:buFont typeface="Wingdings 2" pitchFamily="18" charset="2"/>
              <a:buNone/>
            </a:pPr>
            <a:endParaRPr lang="en-US" sz="1800" smtClean="0"/>
          </a:p>
          <a:p>
            <a:pPr lvl="2">
              <a:buFont typeface="Wingdings 2" pitchFamily="18" charset="2"/>
              <a:buNone/>
            </a:pPr>
            <a:r>
              <a:rPr lang="en-US" sz="1800" smtClean="0"/>
              <a:t> </a:t>
            </a:r>
          </a:p>
          <a:p>
            <a:pPr lvl="3"/>
            <a:endParaRPr lang="en-US" sz="16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RDS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Residency Determination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FAFSA stands for </a:t>
            </a:r>
            <a:r>
              <a:rPr lang="en-US" b="1" u="sng" smtClean="0"/>
              <a:t>FREE</a:t>
            </a:r>
            <a:r>
              <a:rPr lang="en-US" smtClean="0"/>
              <a:t> Application for Federal Student Aid.</a:t>
            </a:r>
          </a:p>
          <a:p>
            <a:r>
              <a:rPr lang="en-US" smtClean="0"/>
              <a:t>Determines student eligibility for Pell Grant.</a:t>
            </a:r>
          </a:p>
          <a:p>
            <a:r>
              <a:rPr lang="en-US" smtClean="0"/>
              <a:t>Also used by many other sources of aid for student eligibility.</a:t>
            </a:r>
          </a:p>
          <a:p>
            <a:r>
              <a:rPr lang="en-US" smtClean="0"/>
              <a:t>Will determine the family’s EFC-Expected Family Contribution. </a:t>
            </a:r>
          </a:p>
          <a:p>
            <a:r>
              <a:rPr lang="en-US" smtClean="0"/>
              <a:t>Current Minimum Pell Grant is $606; maximum is $5920.</a:t>
            </a:r>
          </a:p>
          <a:p>
            <a:r>
              <a:rPr lang="en-US" smtClean="0"/>
              <a:t>Usually increases slightly every year.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What is the FAFSA?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r>
              <a:rPr lang="en-US" sz="1200" b="1" smtClean="0"/>
              <a:t>Persons in Family</a:t>
            </a:r>
            <a:endParaRPr lang="en-US" sz="1200" smtClean="0"/>
          </a:p>
          <a:p>
            <a:r>
              <a:rPr lang="en-US" sz="1200" smtClean="0"/>
              <a:t>1		$11,880</a:t>
            </a:r>
          </a:p>
          <a:p>
            <a:endParaRPr lang="en-US" sz="1200" smtClean="0"/>
          </a:p>
          <a:p>
            <a:r>
              <a:rPr lang="en-US" sz="1200" smtClean="0"/>
              <a:t>2		$16,020</a:t>
            </a:r>
          </a:p>
          <a:p>
            <a:endParaRPr lang="en-US" sz="1200" smtClean="0"/>
          </a:p>
          <a:p>
            <a:r>
              <a:rPr lang="en-US" sz="1200" smtClean="0"/>
              <a:t>3		$20,160</a:t>
            </a:r>
          </a:p>
          <a:p>
            <a:endParaRPr lang="en-US" sz="1200" smtClean="0"/>
          </a:p>
          <a:p>
            <a:r>
              <a:rPr lang="en-US" sz="1200" smtClean="0"/>
              <a:t>4		$24,300</a:t>
            </a:r>
          </a:p>
          <a:p>
            <a:endParaRPr lang="en-US" sz="1200" smtClean="0"/>
          </a:p>
          <a:p>
            <a:r>
              <a:rPr lang="en-US" sz="1200" smtClean="0"/>
              <a:t>5		$28,440</a:t>
            </a:r>
          </a:p>
          <a:p>
            <a:endParaRPr lang="en-US" sz="1200" smtClean="0"/>
          </a:p>
          <a:p>
            <a:r>
              <a:rPr lang="en-US" sz="1200" smtClean="0"/>
              <a:t>6		$32,580</a:t>
            </a:r>
          </a:p>
          <a:p>
            <a:endParaRPr lang="en-US" sz="1200" smtClean="0"/>
          </a:p>
          <a:p>
            <a:r>
              <a:rPr lang="en-US" sz="1200" smtClean="0"/>
              <a:t>7		$36,730</a:t>
            </a:r>
          </a:p>
          <a:p>
            <a:endParaRPr lang="en-US" sz="1200" smtClean="0"/>
          </a:p>
          <a:p>
            <a:r>
              <a:rPr lang="en-US" sz="1200" smtClean="0"/>
              <a:t>8		$40,890</a:t>
            </a:r>
          </a:p>
          <a:p>
            <a:endParaRPr lang="en-US" sz="1200" smtClean="0"/>
          </a:p>
          <a:p>
            <a:r>
              <a:rPr lang="en-US" sz="1200" smtClean="0"/>
              <a:t>For each additional person, add  $4,160</a:t>
            </a:r>
          </a:p>
          <a:p>
            <a:pPr>
              <a:buFont typeface="Wingdings 3" pitchFamily="18" charset="2"/>
              <a:buNone/>
            </a:pPr>
            <a:endParaRPr lang="en-US" sz="1200" smtClean="0"/>
          </a:p>
          <a:p>
            <a:r>
              <a:rPr lang="en-US" sz="1200" smtClean="0"/>
              <a:t>SOURCE: </a:t>
            </a:r>
            <a:r>
              <a:rPr lang="en-US" sz="1200" i="1" smtClean="0"/>
              <a:t>Federal Register</a:t>
            </a:r>
            <a:r>
              <a:rPr lang="en-US" sz="1200" smtClean="0"/>
              <a:t>, January 25, 2016</a:t>
            </a:r>
          </a:p>
          <a:p>
            <a:endParaRPr lang="en-US" sz="12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2016 HHS Poverty Guidelines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What is the FAFSA?	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this all I need to do to get financial aid?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When do I fill out the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Is there a deadline for filing a FAFSA?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Will the Pell Grant pay for all my college costs?</a:t>
            </a:r>
            <a:r>
              <a:rPr lang="en-US" sz="2400" b="1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Lucida Sans Unicode" pitchFamily="34" charset="0"/>
              <a:buAutoNum type="arabicPeriod"/>
            </a:pPr>
            <a:r>
              <a:rPr lang="en-US" b="1" smtClean="0"/>
              <a:t>My family owns our own business. We couldn’t qualify for aid, could we?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</a:pPr>
            <a:endParaRPr lang="en-US" sz="2400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b="1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10 Things You Need To Know About the FAFSA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7.</a:t>
            </a:r>
            <a:r>
              <a:rPr lang="en-US" sz="2800" b="1" dirty="0" smtClean="0"/>
              <a:t>	Does it matter which tax form I file my taxes on?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8.	</a:t>
            </a:r>
            <a:r>
              <a:rPr lang="en-US" sz="2800" b="1" dirty="0" smtClean="0"/>
              <a:t>Does the FAFSA tell me how much money I’ll get for college?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9.</a:t>
            </a:r>
            <a:r>
              <a:rPr lang="en-US" sz="2800" b="1" dirty="0" smtClean="0"/>
              <a:t>	What do I need to get ready to file the FAFSA?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10.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2800" b="1" dirty="0" smtClean="0"/>
              <a:t>What do I do after I file the FAFSA?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endParaRPr lang="en-US" sz="2800" dirty="0" smtClean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10 Things You Need To Know About the FAFSA, </a:t>
            </a:r>
            <a:r>
              <a:rPr lang="en-US" sz="1800" dirty="0"/>
              <a:t>continued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5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1852</TotalTime>
  <Words>1074</Words>
  <Application>Microsoft Office PowerPoint</Application>
  <PresentationFormat>On-screen Show (4:3)</PresentationFormat>
  <Paragraphs>258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Tahoma</vt:lpstr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Finding Money for College</vt:lpstr>
      <vt:lpstr>3 Ways to Pay for College </vt:lpstr>
      <vt:lpstr>3 Types of Financial Aid </vt:lpstr>
      <vt:lpstr>Scholarships </vt:lpstr>
      <vt:lpstr>RDS  Residency Determination Service</vt:lpstr>
      <vt:lpstr>What is the FAFSA?</vt:lpstr>
      <vt:lpstr>2016 HHS Poverty Guidelines </vt:lpstr>
      <vt:lpstr>10 Things You Need To Know About the FAFSA</vt:lpstr>
      <vt:lpstr>10 Things You Need To Know About the FAFSA, continued</vt:lpstr>
      <vt:lpstr>PELL GRANT</vt:lpstr>
      <vt:lpstr>Get your FSA ID now!</vt:lpstr>
      <vt:lpstr> www.fafsa.ed.gov</vt:lpstr>
      <vt:lpstr>What’s the PROFILE?  </vt:lpstr>
      <vt:lpstr>NC Institutions Requiring the Profile</vt:lpstr>
      <vt:lpstr>North Carolina Education Lottery Scholarship (ELS) </vt:lpstr>
      <vt:lpstr>NC Community College Grant</vt:lpstr>
      <vt:lpstr>The University of North Carolina Need-Based Grant</vt:lpstr>
      <vt:lpstr>UNC Public Universities </vt:lpstr>
      <vt:lpstr>NC Need-Based Scholarship (NBS)</vt:lpstr>
      <vt:lpstr>NC Forgivable Education Loans for Service (FELS)</vt:lpstr>
      <vt:lpstr>FELS-continued</vt:lpstr>
      <vt:lpstr>Golden LEAF Scholars Program      4 year colleges</vt:lpstr>
      <vt:lpstr>Golden LEAF Scholars Program      2 year colleges</vt:lpstr>
      <vt:lpstr>Golden LEAF-2 year Colleges continued</vt:lpstr>
      <vt:lpstr>NC Reach Child Welfare Postsecondary Support Program</vt:lpstr>
      <vt:lpstr>NC Promise</vt:lpstr>
      <vt:lpstr>Full Scholarship Programs</vt:lpstr>
      <vt:lpstr>sandra.bowen@stokes.k12.nc.us</vt:lpstr>
    </vt:vector>
  </TitlesOfParts>
  <Company>West Stokes 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Parents’ Night</dc:title>
  <dc:creator>sbowen</dc:creator>
  <cp:lastModifiedBy>Sandra Bowen</cp:lastModifiedBy>
  <cp:revision>157</cp:revision>
  <dcterms:created xsi:type="dcterms:W3CDTF">2007-10-25T13:50:30Z</dcterms:created>
  <dcterms:modified xsi:type="dcterms:W3CDTF">2017-09-29T14:21:59Z</dcterms:modified>
</cp:coreProperties>
</file>