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0" r:id="rId3"/>
    <p:sldId id="271" r:id="rId4"/>
    <p:sldId id="268" r:id="rId5"/>
    <p:sldId id="292" r:id="rId6"/>
    <p:sldId id="290" r:id="rId7"/>
    <p:sldId id="257" r:id="rId8"/>
    <p:sldId id="258" r:id="rId9"/>
    <p:sldId id="272" r:id="rId10"/>
    <p:sldId id="289" r:id="rId11"/>
    <p:sldId id="260" r:id="rId12"/>
    <p:sldId id="269" r:id="rId13"/>
    <p:sldId id="276" r:id="rId14"/>
    <p:sldId id="264" r:id="rId15"/>
    <p:sldId id="278" r:id="rId16"/>
    <p:sldId id="279" r:id="rId17"/>
    <p:sldId id="284" r:id="rId18"/>
    <p:sldId id="293" r:id="rId19"/>
    <p:sldId id="296" r:id="rId20"/>
    <p:sldId id="294" r:id="rId21"/>
    <p:sldId id="280" r:id="rId22"/>
    <p:sldId id="281" r:id="rId23"/>
    <p:sldId id="282" r:id="rId24"/>
    <p:sldId id="285" r:id="rId25"/>
    <p:sldId id="286" r:id="rId26"/>
    <p:sldId id="287" r:id="rId27"/>
    <p:sldId id="295" r:id="rId28"/>
    <p:sldId id="288" r:id="rId29"/>
    <p:sldId id="297" r:id="rId30"/>
    <p:sldId id="26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78" autoAdjust="0"/>
    <p:restoredTop sz="86420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8BF537B-9412-4796-AB8D-9FED0E2AF2A7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EB03566-F9E2-4033-B7EF-2EA6EFBB9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105AA1F-1E2C-4E8D-8032-330C3684F603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FABBBFC-8ACF-45F1-9D9E-B8BC3D264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91014B-1253-4B3D-B1A1-9F728D5B7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976A-F0A3-486F-9D90-99D720258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7DD20-7D95-4C5B-B95C-6195CFB46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8C62-C2FD-46E9-A14F-1A03BD03B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B580A7-1955-4CA6-9AF4-798B82B90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A0EDBA-7536-48F0-A3C9-C6AA2C36A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2E03FC-53AA-4CDD-989D-0B08F78DB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C04B91-CCE9-4177-BB27-2A3AC3002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758F-1A99-408D-B89A-70E4CFE0A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B1E9B2-5224-4589-BA4E-0DA2C0368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1D649A-8C1F-4F67-9D12-6D4A27DFF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9BE20CDE-098F-47EB-BBC7-060CBAB80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08" r:id="rId2"/>
    <p:sldLayoutId id="2147484113" r:id="rId3"/>
    <p:sldLayoutId id="2147484114" r:id="rId4"/>
    <p:sldLayoutId id="2147484115" r:id="rId5"/>
    <p:sldLayoutId id="2147484116" r:id="rId6"/>
    <p:sldLayoutId id="2147484109" r:id="rId7"/>
    <p:sldLayoutId id="2147484117" r:id="rId8"/>
    <p:sldLayoutId id="2147484118" r:id="rId9"/>
    <p:sldLayoutId id="2147484110" r:id="rId10"/>
    <p:sldLayoutId id="21474841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fsa.ed.gov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promise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52601"/>
            <a:ext cx="82296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Finding Money for College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772400" cy="14478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2800" b="1" dirty="0" smtClean="0"/>
              <a:t>Financial Aid Information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dirty="0" smtClean="0"/>
              <a:t>West Stokes High School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dirty="0" smtClean="0"/>
              <a:t>Sandra Bowen, School Counselor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dirty="0" smtClean="0"/>
              <a:t>September 28, 2021</a:t>
            </a:r>
          </a:p>
          <a:p>
            <a:pPr marR="0" eaLnBrk="1" hangingPunct="1">
              <a:lnSpc>
                <a:spcPct val="80000"/>
              </a:lnSpc>
            </a:pPr>
            <a:endParaRPr lang="en-US" sz="2500" dirty="0" smtClean="0"/>
          </a:p>
          <a:p>
            <a:pPr marR="0" eaLnBrk="1" hangingPunct="1">
              <a:lnSpc>
                <a:spcPct val="80000"/>
              </a:lnSpc>
            </a:pPr>
            <a:endParaRPr lang="en-US" sz="2500" dirty="0" smtClean="0"/>
          </a:p>
          <a:p>
            <a:pPr marR="0" eaLnBrk="1" hangingPunct="1"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 to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studentaid.ed.gov</a:t>
            </a:r>
            <a:r>
              <a:rPr lang="en-US" dirty="0" smtClean="0"/>
              <a:t> to apply.</a:t>
            </a:r>
            <a:endParaRPr lang="en-US" u="sng" dirty="0" smtClean="0"/>
          </a:p>
          <a:p>
            <a:pPr>
              <a:defRPr/>
            </a:pPr>
            <a:r>
              <a:rPr lang="en-US" dirty="0" smtClean="0"/>
              <a:t>Parents and students must have separate FSA ID’s</a:t>
            </a:r>
          </a:p>
          <a:p>
            <a:pPr>
              <a:defRPr/>
            </a:pPr>
            <a:r>
              <a:rPr lang="en-US" dirty="0" smtClean="0"/>
              <a:t>Serves as your electronic signature in signing the FAFSA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Get your FSA ID now!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3600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800" dirty="0" smtClean="0"/>
              <a:t/>
            </a:r>
            <a:br>
              <a:rPr lang="en-US" sz="5800" dirty="0" smtClean="0"/>
            </a:br>
            <a:r>
              <a:rPr lang="en-US" sz="6700" dirty="0" smtClean="0">
                <a:hlinkClick r:id="rId2"/>
              </a:rPr>
              <a:t>www.fafsa.ed.gov</a:t>
            </a: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 smtClean="0"/>
              <a:t>or</a:t>
            </a:r>
            <a:br>
              <a:rPr lang="en-US" sz="6700" dirty="0" smtClean="0"/>
            </a:br>
            <a:r>
              <a:rPr lang="en-US" sz="4400" dirty="0" smtClean="0"/>
              <a:t>Use the My Student Aid app.</a:t>
            </a:r>
            <a:r>
              <a:rPr lang="en-US" sz="6700" dirty="0" smtClean="0"/>
              <a:t/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colleges require in addition to the FAFSA</a:t>
            </a:r>
          </a:p>
          <a:p>
            <a:pPr eaLnBrk="1" hangingPunct="1"/>
            <a:r>
              <a:rPr lang="en-US" smtClean="0"/>
              <a:t>May qualify you for monies from their funds, even if you didn’t qualify for the Pell Grant</a:t>
            </a:r>
          </a:p>
          <a:p>
            <a:pPr eaLnBrk="1" hangingPunct="1"/>
            <a:r>
              <a:rPr lang="en-US" smtClean="0"/>
              <a:t>Apply at </a:t>
            </a:r>
            <a:r>
              <a:rPr lang="en-US" smtClean="0">
                <a:hlinkClick r:id="rId2"/>
              </a:rPr>
              <a:t>www.collegeboard.org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$25 application fee + 1 college. Each additional college is $16 per report. 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What’s the </a:t>
            </a:r>
            <a:r>
              <a:rPr lang="en-US" dirty="0" smtClean="0"/>
              <a:t>CSS PROFILE</a:t>
            </a:r>
            <a:r>
              <a:rPr lang="en-US" dirty="0"/>
              <a:t>?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/>
            <a:r>
              <a:rPr lang="en-US" sz="2800" smtClean="0"/>
              <a:t>Davidson College </a:t>
            </a:r>
          </a:p>
          <a:p>
            <a:pPr eaLnBrk="1" hangingPunct="1"/>
            <a:r>
              <a:rPr lang="en-US" sz="2800" smtClean="0"/>
              <a:t>Duke University </a:t>
            </a:r>
          </a:p>
          <a:p>
            <a:pPr eaLnBrk="1" hangingPunct="1"/>
            <a:r>
              <a:rPr lang="en-US" sz="2800" smtClean="0"/>
              <a:t>Elon University </a:t>
            </a:r>
          </a:p>
          <a:p>
            <a:pPr eaLnBrk="1" hangingPunct="1"/>
            <a:r>
              <a:rPr lang="en-US" sz="2800" smtClean="0"/>
              <a:t>University of North Carolina-Chapel Hill </a:t>
            </a:r>
          </a:p>
          <a:p>
            <a:pPr eaLnBrk="1" hangingPunct="1"/>
            <a:r>
              <a:rPr lang="en-US" sz="2800" smtClean="0"/>
              <a:t>Wake Forest University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000" u="sng" dirty="0" smtClean="0"/>
              <a:t>NC Institutions Requiring the Profile</a:t>
            </a:r>
            <a:endParaRPr lang="en-US" sz="3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000" b="1" dirty="0" smtClean="0"/>
              <a:t>Based on financial need.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000" dirty="0" smtClean="0"/>
              <a:t>Award amount: Varies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Eligible Applicant must: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Be a North Carolina resident for tuition purposes &amp; enrolled at least 6 credit hours in a curriculum program.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Undergraduate student with no prior Bachelor’s degree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Be enrolled at a </a:t>
            </a:r>
            <a:r>
              <a:rPr lang="en-US" sz="2000" b="1" dirty="0" smtClean="0"/>
              <a:t>North Carolina public institution (UNC campuses and Community College Campuses)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Meet the Satisfactory Academic Progress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Qualify by filling out the FAFSA (</a:t>
            </a:r>
            <a:r>
              <a:rPr lang="en-US" sz="2000" dirty="0" smtClean="0">
                <a:solidFill>
                  <a:srgbClr val="FF0000"/>
                </a:solidFill>
              </a:rPr>
              <a:t>Not eligible for Pell Grant; EFC &gt;$5000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000" dirty="0" smtClean="0"/>
              <a:t>Maximum time frame-8 semesters (FT) or equivalent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/>
              <a:t>North Carolina Education Lottery Scholarship (ELS)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400" smtClean="0"/>
              <a:t>Eligibility requirements:</a:t>
            </a:r>
          </a:p>
          <a:p>
            <a:r>
              <a:rPr lang="en-US" sz="2400" smtClean="0"/>
              <a:t>NC resident enrolled at least 6 credit hours per semester in a curriculum program</a:t>
            </a:r>
          </a:p>
          <a:p>
            <a:r>
              <a:rPr lang="en-US" sz="2400" smtClean="0"/>
              <a:t>Meet Satisfactory Academic Progress</a:t>
            </a:r>
          </a:p>
          <a:p>
            <a:r>
              <a:rPr lang="en-US" sz="2400" smtClean="0"/>
              <a:t>Completed FAFSA</a:t>
            </a:r>
          </a:p>
          <a:p>
            <a:r>
              <a:rPr lang="en-US" sz="2400" smtClean="0"/>
              <a:t>Grant varies, based on FAFSA info</a:t>
            </a:r>
          </a:p>
          <a:p>
            <a:r>
              <a:rPr lang="en-US" sz="2400" smtClean="0"/>
              <a:t>Designed to supplement, not replace federal aid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Application Procedure</a:t>
            </a:r>
          </a:p>
          <a:p>
            <a:r>
              <a:rPr lang="en-US" sz="2400" smtClean="0"/>
              <a:t>Complete the FAFSA and </a:t>
            </a:r>
            <a:r>
              <a:rPr lang="en-US" sz="2400" u="sng" smtClean="0"/>
              <a:t>list a NC community college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NC Community College Grant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600" dirty="0" smtClean="0"/>
              <a:t>Eligibility:</a:t>
            </a:r>
          </a:p>
          <a:p>
            <a:r>
              <a:rPr lang="en-US" sz="1600" dirty="0" smtClean="0"/>
              <a:t>NC resident enrolled at least half-time</a:t>
            </a:r>
          </a:p>
          <a:p>
            <a:r>
              <a:rPr lang="en-US" sz="1600" dirty="0" smtClean="0"/>
              <a:t>Undergraduate with no prior bachelor’s degree</a:t>
            </a:r>
          </a:p>
          <a:p>
            <a:r>
              <a:rPr lang="en-US" sz="1600" dirty="0" smtClean="0"/>
              <a:t>Documented need determined by program formula</a:t>
            </a:r>
          </a:p>
          <a:p>
            <a:pPr>
              <a:buFont typeface="Wingdings 3" pitchFamily="18" charset="2"/>
              <a:buNone/>
            </a:pPr>
            <a:endParaRPr lang="en-US" sz="1600" dirty="0" smtClean="0"/>
          </a:p>
          <a:p>
            <a:pPr>
              <a:buFont typeface="Wingdings 3" pitchFamily="18" charset="2"/>
              <a:buNone/>
            </a:pPr>
            <a:r>
              <a:rPr lang="en-US" sz="1600" dirty="0" smtClean="0"/>
              <a:t>Value:</a:t>
            </a:r>
          </a:p>
          <a:p>
            <a:r>
              <a:rPr lang="en-US" sz="1600" dirty="0" smtClean="0"/>
              <a:t>Amount varies, based on FAFSA info, up to $4,200.</a:t>
            </a:r>
          </a:p>
          <a:p>
            <a:r>
              <a:rPr lang="en-US" sz="1600" dirty="0" smtClean="0"/>
              <a:t>Awards for part-time enrollment are pro-rated</a:t>
            </a:r>
          </a:p>
          <a:p>
            <a:endParaRPr lang="en-US" sz="1600" dirty="0" smtClean="0"/>
          </a:p>
          <a:p>
            <a:pPr>
              <a:buFont typeface="Wingdings 3" pitchFamily="18" charset="2"/>
              <a:buNone/>
            </a:pPr>
            <a:r>
              <a:rPr lang="en-US" sz="1600" dirty="0" smtClean="0"/>
              <a:t>Application Procedure:</a:t>
            </a:r>
          </a:p>
          <a:p>
            <a:r>
              <a:rPr lang="en-US" sz="1600" dirty="0" smtClean="0"/>
              <a:t>Complete the FAFSA and </a:t>
            </a:r>
            <a:r>
              <a:rPr lang="en-US" sz="1600" u="sng" dirty="0" smtClean="0"/>
              <a:t>list a UNC institution</a:t>
            </a:r>
          </a:p>
          <a:p>
            <a:r>
              <a:rPr lang="en-US" sz="1600" dirty="0" smtClean="0"/>
              <a:t>Apply by standard UNC priority deadline, March 1</a:t>
            </a:r>
          </a:p>
          <a:p>
            <a:pPr>
              <a:buFont typeface="Wingdings 3" pitchFamily="18" charset="2"/>
              <a:buNone/>
            </a:pPr>
            <a:r>
              <a:rPr lang="en-US" sz="1600" dirty="0" smtClean="0"/>
              <a:t>    Funding may be available for later applicants but early application of encouraged.</a:t>
            </a:r>
          </a:p>
          <a:p>
            <a:pPr>
              <a:buFont typeface="Wingdings 3" pitchFamily="18" charset="2"/>
              <a:buNone/>
            </a:pPr>
            <a:endParaRPr lang="en-US" sz="1600" dirty="0" smtClean="0"/>
          </a:p>
          <a:p>
            <a:pPr>
              <a:buFont typeface="Wingdings 3" pitchFamily="18" charset="2"/>
              <a:buNone/>
            </a:pPr>
            <a:r>
              <a:rPr lang="en-US" sz="1600" dirty="0" smtClean="0"/>
              <a:t>In prior years, there was an income eligibility limit of $70,000. </a:t>
            </a:r>
          </a:p>
          <a:p>
            <a:pPr>
              <a:buFont typeface="Wingdings 3" pitchFamily="18" charset="2"/>
              <a:buNone/>
            </a:pPr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500" dirty="0" smtClean="0"/>
              <a:t>The University of North Carolina Need-Based Grant</a:t>
            </a:r>
            <a:endParaRPr lang="en-US" sz="25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r>
              <a:rPr lang="en-US" sz="1600" dirty="0" smtClean="0"/>
              <a:t>Appalachian State University</a:t>
            </a:r>
          </a:p>
          <a:p>
            <a:r>
              <a:rPr lang="en-US" sz="1600" dirty="0" smtClean="0"/>
              <a:t>East Carolina University</a:t>
            </a:r>
          </a:p>
          <a:p>
            <a:r>
              <a:rPr lang="en-US" sz="1600" dirty="0" smtClean="0"/>
              <a:t>Elizabeth City State University</a:t>
            </a:r>
          </a:p>
          <a:p>
            <a:r>
              <a:rPr lang="en-US" sz="1600" dirty="0" smtClean="0"/>
              <a:t>Fayetteville State University</a:t>
            </a:r>
          </a:p>
          <a:p>
            <a:r>
              <a:rPr lang="en-US" sz="1600" dirty="0" smtClean="0"/>
              <a:t>NC A&amp;T State University</a:t>
            </a:r>
          </a:p>
          <a:p>
            <a:r>
              <a:rPr lang="en-US" sz="1600" dirty="0" smtClean="0"/>
              <a:t>NC Central University</a:t>
            </a:r>
          </a:p>
          <a:p>
            <a:r>
              <a:rPr lang="en-US" sz="1600" dirty="0" smtClean="0"/>
              <a:t>NC School of the Arts</a:t>
            </a:r>
          </a:p>
          <a:p>
            <a:r>
              <a:rPr lang="en-US" sz="1600" dirty="0" smtClean="0"/>
              <a:t>NC School of Science and Mathematics</a:t>
            </a:r>
          </a:p>
          <a:p>
            <a:r>
              <a:rPr lang="en-US" sz="1600" dirty="0" smtClean="0"/>
              <a:t>NC State University</a:t>
            </a:r>
          </a:p>
          <a:p>
            <a:r>
              <a:rPr lang="en-US" sz="1600" dirty="0" smtClean="0"/>
              <a:t>UNC Asheville</a:t>
            </a:r>
          </a:p>
          <a:p>
            <a:r>
              <a:rPr lang="en-US" sz="1600" dirty="0" smtClean="0"/>
              <a:t>UNC Chapel Hill</a:t>
            </a:r>
          </a:p>
          <a:p>
            <a:r>
              <a:rPr lang="en-US" sz="1600" dirty="0" smtClean="0"/>
              <a:t>UNC Charlotte</a:t>
            </a:r>
          </a:p>
          <a:p>
            <a:r>
              <a:rPr lang="en-US" sz="1600" dirty="0" smtClean="0"/>
              <a:t>UNC Greensboro</a:t>
            </a:r>
          </a:p>
          <a:p>
            <a:r>
              <a:rPr lang="en-US" sz="1600" dirty="0" smtClean="0"/>
              <a:t>UNC Pembroke</a:t>
            </a:r>
          </a:p>
          <a:p>
            <a:r>
              <a:rPr lang="en-US" sz="1600" dirty="0" smtClean="0"/>
              <a:t>UNC Wilmington</a:t>
            </a:r>
          </a:p>
          <a:p>
            <a:r>
              <a:rPr lang="en-US" sz="1600" dirty="0" smtClean="0"/>
              <a:t>Western Carolina University</a:t>
            </a:r>
          </a:p>
          <a:p>
            <a:r>
              <a:rPr lang="en-US" sz="1600" dirty="0" smtClean="0"/>
              <a:t>Winston-Salem State University</a:t>
            </a:r>
          </a:p>
          <a:p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17 UNC Public Universities	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Reduced tuition of $500 per semester at the following NC public universities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Western Carolina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UNC-Pembroke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Elizabeth City State University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Does not reduce fees, room and board.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>
                <a:hlinkClick r:id="rId2"/>
              </a:rPr>
              <a:t>www.ncpromise.com</a:t>
            </a:r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NC Promise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Legislated in 2016</a:t>
            </a:r>
          </a:p>
          <a:p>
            <a:r>
              <a:rPr lang="en-US" dirty="0" smtClean="0"/>
              <a:t>Effective immediately</a:t>
            </a:r>
          </a:p>
          <a:p>
            <a:r>
              <a:rPr lang="en-US" dirty="0" smtClean="0"/>
              <a:t>At all 17 UNC public universities</a:t>
            </a:r>
          </a:p>
          <a:p>
            <a:r>
              <a:rPr lang="en-US" dirty="0" smtClean="0"/>
              <a:t>Fixed tuition for 8 consecutive semesters (fall/spring).</a:t>
            </a:r>
          </a:p>
          <a:p>
            <a:r>
              <a:rPr lang="en-US" dirty="0" smtClean="0"/>
              <a:t>Fees cannot rise more than 3% of previous year.</a:t>
            </a:r>
          </a:p>
          <a:p>
            <a:r>
              <a:rPr lang="en-US" dirty="0" smtClean="0"/>
              <a:t>Transfer students are pro-rated.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Fixed Tuition Program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 3" pitchFamily="18" charset="2"/>
              <a:buNone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Savings-529 plan, regular savings account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Financial Aid-grants, scholarships, work study, special low-interest loans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Borrowed money-regular bank loans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Ways to Pay for College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UNCG </a:t>
            </a:r>
            <a:r>
              <a:rPr lang="en-US" dirty="0" smtClean="0"/>
              <a:t>Guarantee</a:t>
            </a:r>
            <a:endParaRPr lang="en-US" dirty="0" smtClean="0"/>
          </a:p>
          <a:p>
            <a:r>
              <a:rPr lang="en-US" dirty="0" smtClean="0"/>
              <a:t>Appalachian ACCESS</a:t>
            </a:r>
          </a:p>
          <a:p>
            <a:r>
              <a:rPr lang="en-US" dirty="0" smtClean="0"/>
              <a:t>Carolina Covenant</a:t>
            </a:r>
          </a:p>
          <a:p>
            <a:pPr lvl="1">
              <a:buFont typeface="Verdana" pitchFamily="34" charset="0"/>
              <a:buNone/>
            </a:pPr>
            <a:r>
              <a:rPr lang="en-US" dirty="0" smtClean="0"/>
              <a:t>	Using a combination of grants, scholarships and work study allows students with financial need to graduate debt free.</a:t>
            </a:r>
          </a:p>
          <a:p>
            <a:pPr lvl="1">
              <a:buFont typeface="Verdana" pitchFamily="34" charset="0"/>
              <a:buNone/>
            </a:pPr>
            <a:endParaRPr lang="en-US" dirty="0" smtClean="0"/>
          </a:p>
          <a:p>
            <a:pPr lvl="1">
              <a:buFont typeface="Verdana" pitchFamily="34" charset="0"/>
              <a:buNone/>
            </a:pPr>
            <a:r>
              <a:rPr lang="en-US" dirty="0" smtClean="0"/>
              <a:t>Students qualify with  FAFSA EFC=“0”</a:t>
            </a:r>
          </a:p>
          <a:p>
            <a:pPr lvl="1">
              <a:buFont typeface="Verdana" pitchFamily="34" charset="0"/>
              <a:buNone/>
            </a:pPr>
            <a:r>
              <a:rPr lang="en-US" dirty="0" smtClean="0"/>
              <a:t>Must be an admitted student to the university.</a:t>
            </a:r>
          </a:p>
          <a:p>
            <a:pPr lvl="1">
              <a:buFont typeface="Verdana" pitchFamily="34" charset="0"/>
              <a:buNone/>
            </a:pPr>
            <a:r>
              <a:rPr lang="en-US" dirty="0" smtClean="0"/>
              <a:t>Financial Aid office at each university determines who qualifies; each program has different requirements.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Full Scholarship Programs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dirty="0" smtClean="0"/>
              <a:t>Created in 2011 to provide need based funding for students attending eligible private institutions.</a:t>
            </a:r>
          </a:p>
          <a:p>
            <a:r>
              <a:rPr lang="en-US" sz="2000" b="1" dirty="0" smtClean="0"/>
              <a:t>Private colleges &amp;</a:t>
            </a:r>
          </a:p>
          <a:p>
            <a:r>
              <a:rPr lang="en-US" sz="2000" dirty="0" smtClean="0"/>
              <a:t>Mid-Atlantic Christian University</a:t>
            </a:r>
          </a:p>
          <a:p>
            <a:r>
              <a:rPr lang="en-US" sz="2000" dirty="0" smtClean="0"/>
              <a:t>The College at Southeastern</a:t>
            </a:r>
          </a:p>
          <a:p>
            <a:r>
              <a:rPr lang="en-US" sz="2000" dirty="0" smtClean="0"/>
              <a:t>Carolina College of Health Sciences</a:t>
            </a:r>
          </a:p>
          <a:p>
            <a:r>
              <a:rPr lang="en-US" sz="2000" dirty="0" smtClean="0"/>
              <a:t>Cabarrus College of Health Sciences</a:t>
            </a:r>
          </a:p>
          <a:p>
            <a:r>
              <a:rPr lang="en-US" sz="2000" dirty="0" smtClean="0"/>
              <a:t>Mercy School of Nursing</a:t>
            </a:r>
          </a:p>
          <a:p>
            <a:r>
              <a:rPr lang="en-US" sz="2000" dirty="0" smtClean="0"/>
              <a:t>Watts School of Nursing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Eligibility:</a:t>
            </a:r>
          </a:p>
          <a:p>
            <a:r>
              <a:rPr lang="en-US" sz="2000" dirty="0" smtClean="0"/>
              <a:t>Must be enrolled at least 9 hours</a:t>
            </a:r>
          </a:p>
          <a:p>
            <a:r>
              <a:rPr lang="en-US" sz="2000" dirty="0" smtClean="0"/>
              <a:t>Must meet requirements of Pell Grant except an EFC &lt; $15,000</a:t>
            </a:r>
          </a:p>
          <a:p>
            <a:r>
              <a:rPr lang="en-US" sz="2000" dirty="0" smtClean="0"/>
              <a:t>NC resident making Satisfactory Academic Progress</a:t>
            </a:r>
          </a:p>
          <a:p>
            <a:pPr>
              <a:buFont typeface="Wingdings 3" pitchFamily="18" charset="2"/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NC Need-Based Scholarship (NBS)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r>
              <a:rPr lang="en-US" sz="2000" smtClean="0"/>
              <a:t>Merit-based program for students who commit to working in NC in identified critical employment shortage professions: nursing, medicine, allied health, and teaching</a:t>
            </a:r>
          </a:p>
          <a:p>
            <a:r>
              <a:rPr lang="en-US" sz="2000" smtClean="0"/>
              <a:t>Awarded for </a:t>
            </a:r>
            <a:r>
              <a:rPr lang="en-US" sz="2000" u="sng" smtClean="0"/>
              <a:t>2 years only</a:t>
            </a:r>
            <a:r>
              <a:rPr lang="en-US" sz="2000" smtClean="0"/>
              <a:t>, after the student is admitted to their program/major.</a:t>
            </a:r>
          </a:p>
          <a:p>
            <a:pPr>
              <a:buFont typeface="Wingdings 3" pitchFamily="18" charset="2"/>
              <a:buNone/>
            </a:pPr>
            <a:endParaRPr lang="en-US" sz="2000" smtClean="0"/>
          </a:p>
          <a:p>
            <a:pPr>
              <a:buFont typeface="Wingdings 3" pitchFamily="18" charset="2"/>
              <a:buNone/>
            </a:pPr>
            <a:r>
              <a:rPr lang="en-US" sz="2000" smtClean="0"/>
              <a:t>Eligibility requirements:</a:t>
            </a:r>
          </a:p>
          <a:p>
            <a:r>
              <a:rPr lang="en-US" sz="2000" smtClean="0"/>
              <a:t>Legal NC resident for tuition purposes</a:t>
            </a:r>
          </a:p>
          <a:p>
            <a:r>
              <a:rPr lang="en-US" sz="2000" smtClean="0"/>
              <a:t>Register with Selective Service, if required</a:t>
            </a:r>
          </a:p>
          <a:p>
            <a:r>
              <a:rPr lang="en-US" sz="2000" smtClean="0"/>
              <a:t>Must not be in default, or owe a refund to any federal or state loan or grant program</a:t>
            </a:r>
          </a:p>
          <a:p>
            <a:r>
              <a:rPr lang="en-US" sz="2000" smtClean="0"/>
              <a:t>Maintain Satisfactory Academic Progress (based on GPA)</a:t>
            </a:r>
          </a:p>
          <a:p>
            <a:r>
              <a:rPr lang="en-US" sz="2000" smtClean="0"/>
              <a:t>Must be willing to work in NC in a designated critical employment profession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500" dirty="0" smtClean="0"/>
              <a:t>NC Forgivable Education Loans for Service (FELS)</a:t>
            </a:r>
            <a:endParaRPr lang="en-US" sz="25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Cumulative GPA of no less that the following at the time of application: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	-3.00 for graduating high school students (weighted)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	-2.80 for undergraduate students pursuing an associate or bachelor’s degree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	-3.20 for students pursuing a graduate or professional degree</a:t>
            </a:r>
          </a:p>
          <a:p>
            <a:r>
              <a:rPr lang="en-US" sz="2000" smtClean="0"/>
              <a:t>Must sign a promissory note</a:t>
            </a:r>
          </a:p>
          <a:p>
            <a:r>
              <a:rPr lang="en-US" sz="2000" smtClean="0"/>
              <a:t>Generally, 1 year of loans are forgiven for 1 year of work in a designated field</a:t>
            </a:r>
          </a:p>
          <a:p>
            <a:r>
              <a:rPr lang="en-US" sz="2000" smtClean="0"/>
              <a:t>Interest is 8% per year from date of disbursement</a:t>
            </a:r>
          </a:p>
          <a:p>
            <a:r>
              <a:rPr lang="en-US" sz="2000" smtClean="0"/>
              <a:t>Max. 10 year repayment-may be less if small amount borrowed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FELS-continued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Available to public and private college students</a:t>
            </a:r>
          </a:p>
          <a:p>
            <a:r>
              <a:rPr lang="en-US" sz="2400" smtClean="0"/>
              <a:t>Must reside in 1 of 78 qualifying counties (Stokes qualifies)</a:t>
            </a:r>
          </a:p>
          <a:p>
            <a:r>
              <a:rPr lang="en-US" sz="2400" smtClean="0"/>
              <a:t>Freshmen &amp; community college transfers</a:t>
            </a:r>
          </a:p>
          <a:p>
            <a:r>
              <a:rPr lang="en-US" sz="2400" smtClean="0"/>
              <a:t>Emphasis on leadership development</a:t>
            </a:r>
          </a:p>
          <a:p>
            <a:r>
              <a:rPr lang="en-US" sz="2400" smtClean="0"/>
              <a:t>Up to $12,000 scholarship for 4 years ($3,000/yr)</a:t>
            </a:r>
          </a:p>
          <a:p>
            <a:r>
              <a:rPr lang="en-US" sz="2400" b="1" smtClean="0"/>
              <a:t>Application on CFNC.org by March 1.</a:t>
            </a:r>
          </a:p>
          <a:p>
            <a:r>
              <a:rPr lang="en-US" sz="2400" smtClean="0"/>
              <a:t>Transcripts can be sent electronically or by mail to SEAA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      </a:t>
            </a:r>
            <a:r>
              <a:rPr lang="en-US" sz="2400" b="1" smtClean="0"/>
              <a:t>Do not </a:t>
            </a:r>
            <a:r>
              <a:rPr lang="en-US" sz="2400" smtClean="0"/>
              <a:t>send to Golden LEAF Foundation!</a:t>
            </a:r>
          </a:p>
          <a:p>
            <a:r>
              <a:rPr lang="en-US" sz="2400" smtClean="0"/>
              <a:t>Administered by NCSEAA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Golden LEAF Scholars Program</a:t>
            </a:r>
            <a:br>
              <a:rPr lang="en-US" sz="2800" dirty="0" smtClean="0"/>
            </a:br>
            <a:r>
              <a:rPr lang="en-US" sz="2800" dirty="0" smtClean="0"/>
              <a:t>     4 year colleges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Scholarships available for students attending NC community colleges</a:t>
            </a:r>
          </a:p>
          <a:p>
            <a:r>
              <a:rPr lang="en-US" smtClean="0"/>
              <a:t>Must reside in 1 of 78 qualifying counties (Stokes qualifies)</a:t>
            </a:r>
          </a:p>
          <a:p>
            <a:r>
              <a:rPr lang="en-US" smtClean="0"/>
              <a:t>Must demonstrate financial need</a:t>
            </a:r>
          </a:p>
          <a:p>
            <a:r>
              <a:rPr lang="en-US" smtClean="0"/>
              <a:t>Curriculum students will be selected based on financial need. Degree seeking students must be FT to receive maximum scholarship award</a:t>
            </a:r>
          </a:p>
          <a:p>
            <a:r>
              <a:rPr lang="en-US" smtClean="0"/>
              <a:t>Less than full-time will be pro-rated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Golden LEAF Scholars Program</a:t>
            </a:r>
            <a:br>
              <a:rPr lang="en-US" dirty="0" smtClean="0"/>
            </a:br>
            <a:r>
              <a:rPr lang="en-US" dirty="0" smtClean="0"/>
              <a:t>     2 year colleges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400" smtClean="0"/>
              <a:t>Maximum Awards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-Curriculum students-$750/semester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-Occupational Education Students-$250/semester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Funds may be used for tuition, fees, books, supplies, and with special provisions, childcare and transportation expenses.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Application procedure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-Contact the college’s financial aid office for more information on how to apply and deadlines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Golden LEAF-2 year Colleges </a:t>
            </a:r>
            <a:r>
              <a:rPr lang="en-US" sz="2200" dirty="0" smtClean="0"/>
              <a:t>continued</a:t>
            </a:r>
            <a:endParaRPr lang="en-US" sz="2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back!</a:t>
            </a:r>
          </a:p>
          <a:p>
            <a:r>
              <a:rPr lang="en-US" dirty="0" smtClean="0"/>
              <a:t>Up to $4,125/semester for up to 8 semesters.</a:t>
            </a:r>
          </a:p>
          <a:p>
            <a:r>
              <a:rPr lang="en-US" dirty="0" smtClean="0"/>
              <a:t>Majoring in STEM or Special Education</a:t>
            </a:r>
          </a:p>
          <a:p>
            <a:r>
              <a:rPr lang="en-US" dirty="0" smtClean="0"/>
              <a:t>Must teach in North Carolina</a:t>
            </a:r>
          </a:p>
          <a:p>
            <a:r>
              <a:rPr lang="en-US" dirty="0" smtClean="0"/>
              <a:t>Must attend </a:t>
            </a:r>
            <a:r>
              <a:rPr lang="en-US" dirty="0" err="1" smtClean="0"/>
              <a:t>Elon</a:t>
            </a:r>
            <a:r>
              <a:rPr lang="en-US" dirty="0" smtClean="0"/>
              <a:t>, Meredith, NC State, 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UNC-Chapel Hill, UNC-Charlotte, Fayetteville State, NC A&amp;T, UNC-</a:t>
            </a:r>
            <a:r>
              <a:rPr lang="en-US" dirty="0" err="1" smtClean="0"/>
              <a:t>Penbroke</a:t>
            </a:r>
            <a:endParaRPr lang="en-US" dirty="0" smtClean="0"/>
          </a:p>
          <a:p>
            <a:r>
              <a:rPr lang="en-US" dirty="0" smtClean="0"/>
              <a:t>Opens October 1; closes January 7.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NC Teaching Fellows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Funding for students who: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-have aged out of NC public foster care OR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-were adopted from foster care after age 12</a:t>
            </a:r>
          </a:p>
          <a:p>
            <a:r>
              <a:rPr lang="en-US" sz="1800" smtClean="0"/>
              <a:t>Eligibility requirements: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-Age 18-25 and meet the criteria above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-Enroll at least ½ time in NC community college or UNC campus, seeking undergraduate degree, diploma, or certificate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-Registered with Selective Service, if required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-Not in default nor owe refund to any federal or state loan or grant programs</a:t>
            </a:r>
          </a:p>
          <a:p>
            <a:r>
              <a:rPr lang="en-US" sz="1800" smtClean="0"/>
              <a:t>Maximum value: Coast of Attendance minus other aid</a:t>
            </a:r>
          </a:p>
          <a:p>
            <a:r>
              <a:rPr lang="en-US" sz="1800" smtClean="0"/>
              <a:t>Applications and additional information</a:t>
            </a:r>
          </a:p>
          <a:p>
            <a:pPr algn="ctr">
              <a:buFont typeface="Wingdings 3" pitchFamily="18" charset="2"/>
              <a:buNone/>
            </a:pPr>
            <a:r>
              <a:rPr lang="en-US" sz="1800" b="1" smtClean="0"/>
              <a:t>www.ncreach.org</a:t>
            </a:r>
          </a:p>
          <a:p>
            <a:endParaRPr lang="en-U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NC Reach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Child Welfare Postsecondary Support Program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NC students and families</a:t>
            </a:r>
          </a:p>
          <a:p>
            <a:r>
              <a:rPr lang="en-US" smtClean="0"/>
              <a:t>Closes the gap left from other financial aid</a:t>
            </a:r>
          </a:p>
          <a:p>
            <a:r>
              <a:rPr lang="en-US" smtClean="0"/>
              <a:t>Annual fixed interest rate 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      (6.5%-student;5.5%-parent)</a:t>
            </a:r>
          </a:p>
          <a:p>
            <a:r>
              <a:rPr lang="en-US" smtClean="0"/>
              <a:t>Parent loan rates are lower than federal loans.</a:t>
            </a:r>
          </a:p>
          <a:p>
            <a:r>
              <a:rPr lang="en-US" smtClean="0"/>
              <a:t>Repayment begins 6 months after graduation and goes up to 10 years.</a:t>
            </a:r>
          </a:p>
          <a:p>
            <a:r>
              <a:rPr lang="en-US" smtClean="0"/>
              <a:t>Terms are different from federal loans. Explore which is best for you.</a:t>
            </a:r>
          </a:p>
          <a:p>
            <a:r>
              <a:rPr lang="en-US" smtClean="0"/>
              <a:t>NCAssist.org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NC Assist Loans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Grants &amp; Scholarships-money you don’t have to pay back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Loans-money you </a:t>
            </a:r>
            <a:r>
              <a:rPr lang="en-US" u="sng" smtClean="0"/>
              <a:t>do</a:t>
            </a:r>
            <a:r>
              <a:rPr lang="en-US" smtClean="0"/>
              <a:t> have to pay back; Federal loans usually have a lower interest rate than traditional bank loans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Work Study-money you earn by working on the college campus; qualify via the FAFSA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3 Types of Financial Aid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dirty="0"/>
              <a:t>sandra.bowen@stokes.k12.nc.us</a:t>
            </a:r>
          </a:p>
        </p:txBody>
      </p:sp>
      <p:sp>
        <p:nvSpPr>
          <p:cNvPr id="3891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en-US" smtClean="0"/>
              <a:t>336-983-2099</a:t>
            </a:r>
          </a:p>
          <a:p>
            <a:pPr marR="0" algn="ctr" eaLnBrk="1" hangingPunct="1"/>
            <a:r>
              <a:rPr lang="en-US" smtClean="0"/>
              <a:t>ext. 2210</a:t>
            </a:r>
          </a:p>
          <a:p>
            <a:pPr marR="0" algn="ctr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scholarships	</a:t>
            </a:r>
          </a:p>
          <a:p>
            <a:pPr lvl="1" eaLnBrk="1" hangingPunct="1">
              <a:buFontTx/>
              <a:buNone/>
            </a:pPr>
            <a:r>
              <a:rPr lang="en-US" smtClean="0"/>
              <a:t>	Check our guidance webpage</a:t>
            </a:r>
          </a:p>
          <a:p>
            <a:pPr eaLnBrk="1" hangingPunct="1"/>
            <a:r>
              <a:rPr lang="en-US" smtClean="0"/>
              <a:t>College specific funds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300" smtClean="0"/>
              <a:t>	   Check with your College Financial Aid office</a:t>
            </a:r>
          </a:p>
          <a:p>
            <a:pPr eaLnBrk="1" hangingPunct="1"/>
            <a:r>
              <a:rPr lang="en-US" smtClean="0"/>
              <a:t>National scholarships</a:t>
            </a:r>
          </a:p>
          <a:p>
            <a:pPr lvl="1" eaLnBrk="1" hangingPunct="1">
              <a:buFontTx/>
              <a:buNone/>
            </a:pPr>
            <a:r>
              <a:rPr lang="en-US" smtClean="0"/>
              <a:t>	 Internet resources, also on the guidance webpage</a:t>
            </a:r>
          </a:p>
          <a:p>
            <a:pPr lvl="1" eaLnBrk="1" hangingPunct="1"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Scholarships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Establishes NC residency for tuition purposes</a:t>
            </a:r>
          </a:p>
          <a:p>
            <a:r>
              <a:rPr lang="en-US" sz="2400" dirty="0" smtClean="0"/>
              <a:t>Needed on all NC college applications</a:t>
            </a:r>
          </a:p>
          <a:p>
            <a:r>
              <a:rPr lang="en-US" sz="2400" dirty="0" smtClean="0"/>
              <a:t>Documents needed: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1800" dirty="0" smtClean="0"/>
              <a:t>social security numbers (parent and student)</a:t>
            </a:r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		tax return information</a:t>
            </a:r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		vehicle registration</a:t>
            </a:r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	 driver’s license</a:t>
            </a:r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	 voter registration</a:t>
            </a:r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	 other information about NC residency</a:t>
            </a:r>
          </a:p>
          <a:p>
            <a:pPr lvl="2">
              <a:buFont typeface="Wingdings 2" pitchFamily="18" charset="2"/>
              <a:buNone/>
            </a:pPr>
            <a:endParaRPr lang="en-US" sz="1800" b="1" u="sng" dirty="0" smtClean="0"/>
          </a:p>
          <a:p>
            <a:pPr lvl="2">
              <a:buFont typeface="Wingdings 2" pitchFamily="18" charset="2"/>
              <a:buNone/>
            </a:pPr>
            <a:r>
              <a:rPr lang="en-US" sz="1800" b="1" u="sng" dirty="0" smtClean="0">
                <a:solidFill>
                  <a:schemeClr val="accent2"/>
                </a:solidFill>
              </a:rPr>
              <a:t>USE CFNC LOG-IN; DON’T CREATE A SEPARATE ACCOUNT!</a:t>
            </a:r>
          </a:p>
          <a:p>
            <a:pPr lvl="2">
              <a:buFont typeface="Wingdings 2" pitchFamily="18" charset="2"/>
              <a:buNone/>
            </a:pPr>
            <a:endParaRPr lang="en-US" sz="1800" dirty="0" smtClean="0"/>
          </a:p>
          <a:p>
            <a:pPr lvl="2">
              <a:buFont typeface="Wingdings 2" pitchFamily="18" charset="2"/>
              <a:buNone/>
            </a:pPr>
            <a:r>
              <a:rPr lang="en-US" sz="2000" b="1" u="sng" dirty="0" smtClean="0"/>
              <a:t>BE ACCURATE! DON’T GUESS! Mistakes cause BIG problems!</a:t>
            </a:r>
          </a:p>
          <a:p>
            <a:pPr lvl="2">
              <a:buFont typeface="Wingdings 2" pitchFamily="18" charset="2"/>
              <a:buNone/>
            </a:pPr>
            <a:endParaRPr lang="en-US" sz="1800" dirty="0" smtClean="0"/>
          </a:p>
          <a:p>
            <a:pPr lvl="2">
              <a:buFont typeface="Wingdings 2" pitchFamily="18" charset="2"/>
              <a:buNone/>
            </a:pPr>
            <a:endParaRPr lang="en-US" sz="1800" dirty="0" smtClean="0"/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 </a:t>
            </a:r>
          </a:p>
          <a:p>
            <a:pPr lvl="3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RDS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Residency Determination 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r>
              <a:rPr lang="en-US" sz="2100" dirty="0" smtClean="0"/>
              <a:t>FAFSA stands for </a:t>
            </a:r>
            <a:r>
              <a:rPr lang="en-US" sz="2100" b="1" u="sng" dirty="0" smtClean="0"/>
              <a:t>FREE</a:t>
            </a:r>
            <a:r>
              <a:rPr lang="en-US" sz="2100" dirty="0" smtClean="0"/>
              <a:t> Application for Federal Student Aid.</a:t>
            </a:r>
          </a:p>
          <a:p>
            <a:r>
              <a:rPr lang="en-US" sz="2100" dirty="0" smtClean="0"/>
              <a:t>Determines student eligibility for Pell Grant.</a:t>
            </a:r>
          </a:p>
          <a:p>
            <a:r>
              <a:rPr lang="en-US" sz="2100" dirty="0" smtClean="0"/>
              <a:t>Also used by many other sources of aid for student eligibility.</a:t>
            </a:r>
          </a:p>
          <a:p>
            <a:r>
              <a:rPr lang="en-US" sz="2100" dirty="0" smtClean="0"/>
              <a:t>Will determine the family’s EFC-Expected Family Contribution. (Range of 0-5846 to receive Pell Grant)</a:t>
            </a:r>
          </a:p>
          <a:p>
            <a:r>
              <a:rPr lang="en-US" sz="2100" dirty="0" smtClean="0"/>
              <a:t>Current Minimum Pell Grant is $672; maximum is $6495.</a:t>
            </a:r>
          </a:p>
          <a:p>
            <a:r>
              <a:rPr lang="en-US" sz="2100" dirty="0" smtClean="0"/>
              <a:t>Usually increases slightly every year.</a:t>
            </a:r>
          </a:p>
          <a:p>
            <a:r>
              <a:rPr lang="en-US" sz="2100" dirty="0" smtClean="0"/>
              <a:t>There is now an app: </a:t>
            </a:r>
            <a:r>
              <a:rPr lang="en-US" sz="2100" dirty="0" err="1" smtClean="0"/>
              <a:t>myStudentAid</a:t>
            </a:r>
            <a:endParaRPr lang="en-US" sz="2100" dirty="0" smtClean="0"/>
          </a:p>
          <a:p>
            <a:r>
              <a:rPr lang="en-US" sz="2100" dirty="0" smtClean="0"/>
              <a:t>Use the IRS data retrieval tool, if possible.</a:t>
            </a:r>
          </a:p>
          <a:p>
            <a:r>
              <a:rPr lang="en-US" sz="2100" dirty="0" smtClean="0"/>
              <a:t>Use previous year’s tax information (2020)</a:t>
            </a:r>
          </a:p>
          <a:p>
            <a:r>
              <a:rPr lang="en-US" sz="2100" dirty="0" smtClean="0"/>
              <a:t>Reapply every year prior to attending college in the fall.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What is the FAFSA?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What is the FAFSA?	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Is this all I need to do to get financial aid?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When do I fill out the FAFSA?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Is there a deadline for filing a FAFSA?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Will the Pell Grant pay for all my college costs?</a:t>
            </a:r>
            <a:r>
              <a:rPr lang="en-US" sz="2400" b="1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My family owns our own business. We couldn’t qualify for aid, could we?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b="1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10 Things You Need To Know About the FAFSA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7.</a:t>
            </a:r>
            <a:r>
              <a:rPr lang="en-US" sz="2800" b="1" dirty="0" smtClean="0"/>
              <a:t>	Does it matter which tax form I file my taxes on?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8.	</a:t>
            </a:r>
            <a:r>
              <a:rPr lang="en-US" sz="2800" b="1" dirty="0" smtClean="0"/>
              <a:t>Does the FAFSA tell me how much money I’ll get for college?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9.</a:t>
            </a:r>
            <a:r>
              <a:rPr lang="en-US" sz="2800" b="1" dirty="0" smtClean="0"/>
              <a:t>	What do I need to get ready to file the FAFSA?</a:t>
            </a:r>
            <a:r>
              <a:rPr lang="en-US" sz="28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10.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2800" b="1" dirty="0" smtClean="0"/>
              <a:t>What do I do after I file the FAFSA?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endParaRPr lang="en-US" sz="2800" dirty="0" smtClean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10 Things You Need To Know About the FAFSA, </a:t>
            </a:r>
            <a:r>
              <a:rPr lang="en-US" sz="1800" dirty="0"/>
              <a:t>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Up to </a:t>
            </a:r>
            <a:r>
              <a:rPr lang="en-US" sz="3200" b="1" dirty="0" smtClean="0"/>
              <a:t>$6,495.00 </a:t>
            </a:r>
            <a:r>
              <a:rPr lang="en-US" dirty="0" smtClean="0"/>
              <a:t>per academic year for 2021-2022 award year. The award is divided evenly between semesters and is pro-rated from full-time to part-time attendance.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32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Yearly increases are usually pegged to the Consumer Price Index.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FAFSA can now receive your tax information electronically from the IRS, once you’ve filed.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PELL GRANT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2155</TotalTime>
  <Words>1287</Words>
  <Application>Microsoft Office PowerPoint</Application>
  <PresentationFormat>On-screen Show (4:3)</PresentationFormat>
  <Paragraphs>268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Finding Money for College</vt:lpstr>
      <vt:lpstr>3 Ways to Pay for College </vt:lpstr>
      <vt:lpstr>3 Types of Financial Aid </vt:lpstr>
      <vt:lpstr>Scholarships </vt:lpstr>
      <vt:lpstr>RDS  Residency Determination Service</vt:lpstr>
      <vt:lpstr>What is the FAFSA?</vt:lpstr>
      <vt:lpstr>10 Things You Need To Know About the FAFSA</vt:lpstr>
      <vt:lpstr>10 Things You Need To Know About the FAFSA, continued</vt:lpstr>
      <vt:lpstr>PELL GRANT</vt:lpstr>
      <vt:lpstr>Get your FSA ID now!</vt:lpstr>
      <vt:lpstr> www.fafsa.ed.gov or Use the My Student Aid app. </vt:lpstr>
      <vt:lpstr>What’s the CSS PROFILE?  </vt:lpstr>
      <vt:lpstr>NC Institutions Requiring the Profile</vt:lpstr>
      <vt:lpstr>North Carolina Education Lottery Scholarship (ELS) </vt:lpstr>
      <vt:lpstr>NC Community College Grant</vt:lpstr>
      <vt:lpstr>The University of North Carolina Need-Based Grant</vt:lpstr>
      <vt:lpstr>17 UNC Public Universities </vt:lpstr>
      <vt:lpstr>NC Promise</vt:lpstr>
      <vt:lpstr>Fixed Tuition Program </vt:lpstr>
      <vt:lpstr>Full Scholarship Programs</vt:lpstr>
      <vt:lpstr>NC Need-Based Scholarship (NBS)</vt:lpstr>
      <vt:lpstr>NC Forgivable Education Loans for Service (FELS)</vt:lpstr>
      <vt:lpstr>FELS-continued</vt:lpstr>
      <vt:lpstr>Golden LEAF Scholars Program      4 year colleges</vt:lpstr>
      <vt:lpstr>Golden LEAF Scholars Program      2 year colleges</vt:lpstr>
      <vt:lpstr>Golden LEAF-2 year Colleges continued</vt:lpstr>
      <vt:lpstr>NC Teaching Fellows</vt:lpstr>
      <vt:lpstr>NC Reach Child Welfare Postsecondary Support Program</vt:lpstr>
      <vt:lpstr>NC Assist Loans</vt:lpstr>
      <vt:lpstr>sandra.bowen@stokes.k12.nc.us</vt:lpstr>
    </vt:vector>
  </TitlesOfParts>
  <Company>West Stokes 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Parents’ Night</dc:title>
  <dc:creator>sbowen</dc:creator>
  <cp:lastModifiedBy>Sandra Bowen</cp:lastModifiedBy>
  <cp:revision>178</cp:revision>
  <dcterms:created xsi:type="dcterms:W3CDTF">2007-10-25T13:50:30Z</dcterms:created>
  <dcterms:modified xsi:type="dcterms:W3CDTF">2021-09-28T16:55:16Z</dcterms:modified>
</cp:coreProperties>
</file>