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roxima Nova"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532089663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532089663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65edb28e1_1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65edb28e1_1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65edb28e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65edb28e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65edb28e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65edb28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53208966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53208966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5320896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5320896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718ac8e9e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718ac8e9e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718ac8e9e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718ac8e9e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7b78bb1fd_9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7b78bb1fd_9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53208966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53208966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532089663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532089663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5320896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5320896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53208966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53208966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65edb28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65edb28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532089663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53208966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718ac8e9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718ac8e9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532089663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532089663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a079151a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a079151a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C:\Users\michelle.ring\Downloads\Slide%2010.m4a"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C:\Users\michelle.ring\Downloads\Slide%2011.m4a" TargetMode="External"/><Relationship Id="rId5" Type="http://schemas.openxmlformats.org/officeDocument/2006/relationships/image" Target="../media/image3.png"/><Relationship Id="rId4" Type="http://schemas.openxmlformats.org/officeDocument/2006/relationships/hyperlink" Target="https://docs.google.com/presentation/d/1SQJu53oecQuTRyzL2NBWaf_fRt0JrQ5Vg5w6lMTjay0/edi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C:\Users\michelle.ring\Downloads\Slide%2012.m4a" TargetMode="External"/><Relationship Id="rId6" Type="http://schemas.openxmlformats.org/officeDocument/2006/relationships/image" Target="../media/image3.png"/><Relationship Id="rId5" Type="http://schemas.openxmlformats.org/officeDocument/2006/relationships/hyperlink" Target="https://www.cfnc.org/pay-for-college/scholarship-search/" TargetMode="External"/><Relationship Id="rId4" Type="http://schemas.openxmlformats.org/officeDocument/2006/relationships/hyperlink" Target="https://weststokesguidance.weebly.co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file:///C:\Users\michelle.ring\Downloads\Slide%2013.m4a" TargetMode="Externa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http://www.ncresidency.cfnc.or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michelle.ring\Downloads\Slide%2014.m4a"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ncaa.org/student-athletes/future/how-register"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C:\Users\michelle.ring\Downloads\Holly%201.m4a"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holly.kidd@forsythtech.edu"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file:///C:\Users\michelle.ring\Downloads\Holly%202.m4a"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file:///C:\Users\michelle.ring\Downloads\Holly%203.m4a" TargetMode="Externa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hyperlink" Target="https://www.forsythtech.edu/student-services/student-resources/academic-records-transcrip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fnc.org/apply-to-college/nc-countdown-to-colleg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Holly.kidd@stokes.k12.nc.us" TargetMode="External"/><Relationship Id="rId3" Type="http://schemas.openxmlformats.org/officeDocument/2006/relationships/notesSlide" Target="../notesSlides/notesSlide18.xml"/><Relationship Id="rId7" Type="http://schemas.openxmlformats.org/officeDocument/2006/relationships/hyperlink" Target="mailto:Ashley.king@stokes.k12.nc.us" TargetMode="External"/><Relationship Id="rId2" Type="http://schemas.openxmlformats.org/officeDocument/2006/relationships/slideLayout" Target="../slideLayouts/slideLayout2.xml"/><Relationship Id="rId1" Type="http://schemas.openxmlformats.org/officeDocument/2006/relationships/audio" Target="file:///C:\Users\michelle.ring\Downloads\Slide%2019.m4a" TargetMode="External"/><Relationship Id="rId6" Type="http://schemas.openxmlformats.org/officeDocument/2006/relationships/hyperlink" Target="mailto:Kathryn.hough@stokes.k12.nc.us" TargetMode="External"/><Relationship Id="rId5" Type="http://schemas.openxmlformats.org/officeDocument/2006/relationships/hyperlink" Target="mailto:Michelle.ring@stokes.k12.nc.us" TargetMode="External"/><Relationship Id="rId4" Type="http://schemas.openxmlformats.org/officeDocument/2006/relationships/hyperlink" Target="mailto:Sandra.bowen@stokes.k12.nc.us"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michelle.ring\Downloads\Slide%202.m4a"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michelle.ring\Downloads\Slide%203.m4a"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michelle.ring\Downloads\Slide%204.m4a"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hyperlink" Target="https://youtu.be/JiIvfXiiCHo" TargetMode="External"/><Relationship Id="rId2" Type="http://schemas.openxmlformats.org/officeDocument/2006/relationships/slideLayout" Target="../slideLayouts/slideLayout2.xml"/><Relationship Id="rId1" Type="http://schemas.openxmlformats.org/officeDocument/2006/relationships/audio" Target="file:///C:\Users\michelle.ring\Downloads\Slide%205.m4a" TargetMode="External"/><Relationship Id="rId6" Type="http://schemas.openxmlformats.org/officeDocument/2006/relationships/hyperlink" Target="https://www.commonapp.org/" TargetMode="External"/><Relationship Id="rId5" Type="http://schemas.openxmlformats.org/officeDocument/2006/relationships/hyperlink" Target="https://www.coalitionforcollegeaccess.org/" TargetMode="External"/><Relationship Id="rId4" Type="http://schemas.openxmlformats.org/officeDocument/2006/relationships/hyperlink" Target="https://www.cfnc.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act.org/content/act/en/products-and-services/the-act/scores/sending-your-scores.html" TargetMode="External"/><Relationship Id="rId3" Type="http://schemas.openxmlformats.org/officeDocument/2006/relationships/notesSlide" Target="../notesSlides/notesSlide5.xml"/><Relationship Id="rId7" Type="http://schemas.openxmlformats.org/officeDocument/2006/relationships/hyperlink" Target="https://collegereadiness.collegeboard.org/sat/scores/sending-scores" TargetMode="External"/><Relationship Id="rId2" Type="http://schemas.openxmlformats.org/officeDocument/2006/relationships/slideLayout" Target="../slideLayouts/slideLayout2.xml"/><Relationship Id="rId1" Type="http://schemas.openxmlformats.org/officeDocument/2006/relationships/audio" Target="file:///C:\Users\michelle.ring\Downloads\Slide%206.m4a" TargetMode="External"/><Relationship Id="rId6" Type="http://schemas.openxmlformats.org/officeDocument/2006/relationships/hyperlink" Target="https://youtu.be/tDGVAyx-_xQ" TargetMode="External"/><Relationship Id="rId11" Type="http://schemas.openxmlformats.org/officeDocument/2006/relationships/image" Target="../media/image3.png"/><Relationship Id="rId5" Type="http://schemas.openxmlformats.org/officeDocument/2006/relationships/hyperlink" Target="https://bigfuture.collegeboard.org/get-in/essays/8-tips-for-crafting-your-best-college-essay" TargetMode="External"/><Relationship Id="rId10" Type="http://schemas.openxmlformats.org/officeDocument/2006/relationships/hyperlink" Target="https://surry.edu/experience-surry/student-services" TargetMode="External"/><Relationship Id="rId4" Type="http://schemas.openxmlformats.org/officeDocument/2006/relationships/hyperlink" Target="https://youtu.be/ic1D9U4NhmU" TargetMode="External"/><Relationship Id="rId9" Type="http://schemas.openxmlformats.org/officeDocument/2006/relationships/hyperlink" Target="https://www.forsythtech.edu/student-services/student-resources/academic-records-transcrip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bigfuture.collegeboard.org/get-in/testing/the-real-role-of-tests-in-your-college-applic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ollegeboard.org/" TargetMode="External"/><Relationship Id="rId5" Type="http://schemas.openxmlformats.org/officeDocument/2006/relationships/hyperlink" Target="https://www.act.or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C:\Users\michelle.ring\Downloads\Slide%208.m4a"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Users\michelle.ring\Downloads\Slide%209.m4a" TargetMode="External"/><Relationship Id="rId6" Type="http://schemas.openxmlformats.org/officeDocument/2006/relationships/image" Target="../media/image3.png"/><Relationship Id="rId5" Type="http://schemas.openxmlformats.org/officeDocument/2006/relationships/hyperlink" Target="https://fafsa.ed.gov/spa/fafsa/" TargetMode="External"/><Relationship Id="rId4" Type="http://schemas.openxmlformats.org/officeDocument/2006/relationships/hyperlink" Target="https://fsaid.ed.gov/npas/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6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1845414"/>
          </a:xfrm>
        </p:spPr>
        <p:txBody>
          <a:bodyPr/>
          <a:lstStyle/>
          <a:p>
            <a:r>
              <a:rPr lang="en-US" sz="4000" u="sng" dirty="0" smtClean="0">
                <a:solidFill>
                  <a:schemeClr val="bg1"/>
                </a:solidFill>
              </a:rPr>
              <a:t>West Stokes High School Senior Meeting 2020-2021</a:t>
            </a:r>
            <a:endParaRPr lang="en-US" sz="4000" u="sng" dirty="0">
              <a:solidFill>
                <a:schemeClr val="bg1"/>
              </a:solidFill>
            </a:endParaRPr>
          </a:p>
        </p:txBody>
      </p:sp>
      <p:sp>
        <p:nvSpPr>
          <p:cNvPr id="3" name="Text Placeholder 2"/>
          <p:cNvSpPr>
            <a:spLocks noGrp="1"/>
          </p:cNvSpPr>
          <p:nvPr>
            <p:ph type="body" idx="1"/>
          </p:nvPr>
        </p:nvSpPr>
        <p:spPr>
          <a:xfrm>
            <a:off x="311700" y="2068498"/>
            <a:ext cx="8520600" cy="1198486"/>
          </a:xfrm>
        </p:spPr>
        <p:txBody>
          <a:bodyPr/>
          <a:lstStyle/>
          <a:p>
            <a:pPr>
              <a:buNone/>
            </a:pPr>
            <a:r>
              <a:rPr lang="en-US" sz="3200" dirty="0" smtClean="0">
                <a:solidFill>
                  <a:schemeClr val="bg1"/>
                </a:solidFill>
              </a:rPr>
              <a:t>This information is intended for our Seniors and their Families</a:t>
            </a:r>
            <a:endParaRPr lang="en-US" sz="3200" dirty="0">
              <a:solidFill>
                <a:schemeClr val="bg1"/>
              </a:solidFill>
            </a:endParaRPr>
          </a:p>
        </p:txBody>
      </p:sp>
      <p:pic>
        <p:nvPicPr>
          <p:cNvPr id="1026" name="Picture 2" descr="https://lh6.googleusercontent.com/4mSUvC-kdE1bns9ArHGKfDVzXO_ZvDbWUtsOLX4ImQXN-hALKlVtMUUDoUuN2_IuTgaAdOLhi3WRZB0l5Gv4NRgT8ItOkwYivXiSB0mEwyq7HQM2m-UfvLkGWqWXKkUkiAV8x-4-IRM"/>
          <p:cNvPicPr>
            <a:picLocks noChangeAspect="1" noChangeArrowheads="1"/>
          </p:cNvPicPr>
          <p:nvPr/>
        </p:nvPicPr>
        <p:blipFill>
          <a:blip r:embed="rId2"/>
          <a:srcRect/>
          <a:stretch>
            <a:fillRect/>
          </a:stretch>
        </p:blipFill>
        <p:spPr bwMode="auto">
          <a:xfrm>
            <a:off x="5717219" y="3171567"/>
            <a:ext cx="2743200" cy="15430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Financial Aid</a:t>
            </a:r>
            <a:endParaRPr>
              <a:solidFill>
                <a:schemeClr val="lt2"/>
              </a:solidFill>
            </a:endParaRPr>
          </a:p>
        </p:txBody>
      </p:sp>
      <p:sp>
        <p:nvSpPr>
          <p:cNvPr id="127" name="Google Shape;12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Everyone should file the FAFSA, regardless of your financial need. Many scholarships use the FAFSA as requirement for application and as an indicator that the student is serious about looking for financial aid for college.</a:t>
            </a:r>
            <a:endParaRPr>
              <a:solidFill>
                <a:schemeClr val="lt1"/>
              </a:solidFill>
            </a:endParaRPr>
          </a:p>
          <a:p>
            <a:pPr marL="0" lvl="0" indent="0" algn="l" rtl="0">
              <a:spcBef>
                <a:spcPts val="1600"/>
              </a:spcBef>
              <a:spcAft>
                <a:spcPts val="0"/>
              </a:spcAft>
              <a:buNone/>
            </a:pPr>
            <a:r>
              <a:rPr lang="en">
                <a:solidFill>
                  <a:schemeClr val="lt1"/>
                </a:solidFill>
              </a:rPr>
              <a:t>Filing online has become easier every year and you may be able to use the IRS Data Retrieval tool to import your tax information directly into the FAFSA, or you may choose to manually fill in the form.</a:t>
            </a:r>
            <a:endParaRPr>
              <a:solidFill>
                <a:schemeClr val="lt1"/>
              </a:solidFill>
            </a:endParaRPr>
          </a:p>
          <a:p>
            <a:pPr marL="0" lvl="0" indent="0" algn="l" rtl="0">
              <a:spcBef>
                <a:spcPts val="1600"/>
              </a:spcBef>
              <a:spcAft>
                <a:spcPts val="0"/>
              </a:spcAft>
              <a:buNone/>
            </a:pPr>
            <a:r>
              <a:rPr lang="en">
                <a:solidFill>
                  <a:schemeClr val="lt1"/>
                </a:solidFill>
              </a:rPr>
              <a:t>Students who do not file the FAFSA are only eligible for unsubsidized loans.</a:t>
            </a:r>
            <a:endParaRPr>
              <a:solidFill>
                <a:schemeClr val="lt1"/>
              </a:solidFill>
            </a:endParaRPr>
          </a:p>
          <a:p>
            <a:pPr marL="0" lvl="0" indent="0" algn="l" rtl="0">
              <a:spcBef>
                <a:spcPts val="1600"/>
              </a:spcBef>
              <a:spcAft>
                <a:spcPts val="1600"/>
              </a:spcAft>
              <a:buNone/>
            </a:pPr>
            <a:endParaRPr/>
          </a:p>
        </p:txBody>
      </p:sp>
      <p:pic>
        <p:nvPicPr>
          <p:cNvPr id="5" name="Slide 10.m4a">
            <a:hlinkClick r:id="" action="ppaction://media"/>
          </p:cNvPr>
          <p:cNvPicPr>
            <a:picLocks noRot="1" noChangeAspect="1"/>
          </p:cNvPicPr>
          <p:nvPr>
            <a:audioFile r:link="rId1"/>
          </p:nvPr>
        </p:nvPicPr>
        <p:blipFill>
          <a:blip r:embed="rId4"/>
          <a:stretch>
            <a:fillRect/>
          </a:stretch>
        </p:blipFill>
        <p:spPr>
          <a:xfrm>
            <a:off x="7899646" y="52840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Financial Aid</a:t>
            </a:r>
            <a:endParaRPr b="1" u="sng">
              <a:solidFill>
                <a:schemeClr val="lt2"/>
              </a:solidFill>
            </a:endParaRPr>
          </a:p>
        </p:txBody>
      </p:sp>
      <p:sp>
        <p:nvSpPr>
          <p:cNvPr id="134" name="Google Shape;134;p23"/>
          <p:cNvSpPr txBox="1">
            <a:spLocks noGrp="1"/>
          </p:cNvSpPr>
          <p:nvPr>
            <p:ph type="body" idx="1"/>
          </p:nvPr>
        </p:nvSpPr>
        <p:spPr>
          <a:xfrm>
            <a:off x="311700" y="946925"/>
            <a:ext cx="8520600" cy="395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rPr>
              <a:t>For more information on grants, scholarships, and student loans, see the separate financial aid presentation titled</a:t>
            </a:r>
            <a:endParaRPr sz="2800">
              <a:solidFill>
                <a:schemeClr val="lt1"/>
              </a:solidFill>
            </a:endParaRPr>
          </a:p>
          <a:p>
            <a:pPr marL="0" lvl="0" indent="0" algn="ctr" rtl="0">
              <a:spcBef>
                <a:spcPts val="1600"/>
              </a:spcBef>
              <a:spcAft>
                <a:spcPts val="0"/>
              </a:spcAft>
              <a:buNone/>
            </a:pPr>
            <a:r>
              <a:rPr lang="en" sz="3800">
                <a:solidFill>
                  <a:schemeClr val="lt1"/>
                </a:solidFill>
              </a:rPr>
              <a:t>“Finding Money for College 2020 “</a:t>
            </a:r>
            <a:endParaRPr sz="3800">
              <a:solidFill>
                <a:schemeClr val="lt1"/>
              </a:solidFill>
            </a:endParaRPr>
          </a:p>
          <a:p>
            <a:pPr marL="0" lvl="0" indent="0" algn="ctr" rtl="0">
              <a:spcBef>
                <a:spcPts val="1600"/>
              </a:spcBef>
              <a:spcAft>
                <a:spcPts val="1600"/>
              </a:spcAft>
              <a:buNone/>
            </a:pPr>
            <a:r>
              <a:rPr lang="en" sz="2800">
                <a:solidFill>
                  <a:schemeClr val="lt1"/>
                </a:solidFill>
              </a:rPr>
              <a:t>Located on the Guidance web page </a:t>
            </a:r>
            <a:r>
              <a:rPr lang="en" sz="2800" u="sng">
                <a:solidFill>
                  <a:srgbClr val="0000FF"/>
                </a:solidFill>
                <a:hlinkClick r:id="rId4">
                  <a:extLst>
                    <a:ext uri="{A12FA001-AC4F-418D-AE19-62706E023703}">
                      <ahyp:hlinkClr xmlns="" xmlns:ahyp="http://schemas.microsoft.com/office/drawing/2018/hyperlinkcolor" val="tx"/>
                    </a:ext>
                  </a:extLst>
                </a:hlinkClick>
              </a:rPr>
              <a:t>here</a:t>
            </a:r>
            <a:r>
              <a:rPr lang="en" sz="2800">
                <a:solidFill>
                  <a:schemeClr val="lt1"/>
                </a:solidFill>
              </a:rPr>
              <a:t>.</a:t>
            </a:r>
            <a:endParaRPr sz="2800">
              <a:solidFill>
                <a:schemeClr val="lt1"/>
              </a:solidFill>
            </a:endParaRPr>
          </a:p>
        </p:txBody>
      </p:sp>
      <p:pic>
        <p:nvPicPr>
          <p:cNvPr id="5" name="Slide 11.m4a">
            <a:hlinkClick r:id="" action="ppaction://media"/>
          </p:cNvPr>
          <p:cNvPicPr>
            <a:picLocks noRot="1" noChangeAspect="1"/>
          </p:cNvPicPr>
          <p:nvPr>
            <a:audioFile r:link="rId1"/>
          </p:nvPr>
        </p:nvPicPr>
        <p:blipFill>
          <a:blip r:embed="rId5"/>
          <a:stretch>
            <a:fillRect/>
          </a:stretch>
        </p:blipFill>
        <p:spPr>
          <a:xfrm>
            <a:off x="7651072" y="52840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Scholarships</a:t>
            </a:r>
            <a:endParaRPr b="1" u="sng">
              <a:solidFill>
                <a:schemeClr val="lt2"/>
              </a:solidFill>
            </a:endParaRPr>
          </a:p>
        </p:txBody>
      </p:sp>
      <p:sp>
        <p:nvSpPr>
          <p:cNvPr id="141" name="Google Shape;14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FFFFFF"/>
                </a:solidFill>
              </a:rPr>
              <a:t>SEARCH the INTERNET to find Grants (free federal or state money), Loans (money you will pay back), Scholarships (free money from sponsoring organizations), and Work-Study opportunities (campus jobs) </a:t>
            </a:r>
            <a:endParaRPr>
              <a:solidFill>
                <a:srgbClr val="FFFFFF"/>
              </a:solidFill>
            </a:endParaRPr>
          </a:p>
          <a:p>
            <a:pPr marL="0" lvl="0" indent="0" algn="l" rtl="0">
              <a:lnSpc>
                <a:spcPct val="100000"/>
              </a:lnSpc>
              <a:spcBef>
                <a:spcPts val="0"/>
              </a:spcBef>
              <a:spcAft>
                <a:spcPts val="0"/>
              </a:spcAft>
              <a:buNone/>
            </a:pPr>
            <a:endParaRPr b="1">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Research the schools you are applying to - they offer their own scholarships (check those deadlines)!</a:t>
            </a: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West Stokes High School’s Student Services site </a:t>
            </a:r>
            <a:r>
              <a:rPr lang="en" u="sng">
                <a:solidFill>
                  <a:srgbClr val="FFFF00"/>
                </a:solidFill>
                <a:hlinkClick r:id="rId4">
                  <a:extLst>
                    <a:ext uri="{A12FA001-AC4F-418D-AE19-62706E023703}">
                      <ahyp:hlinkClr xmlns="" xmlns:ahyp="http://schemas.microsoft.com/office/drawing/2018/hyperlinkcolor" val="tx"/>
                    </a:ext>
                  </a:extLst>
                </a:hlinkClick>
              </a:rPr>
              <a:t>CLICK HERE</a:t>
            </a:r>
            <a:endParaRPr>
              <a:solidFill>
                <a:srgbClr val="FFFF00"/>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CFNC -</a:t>
            </a:r>
            <a:r>
              <a:rPr lang="en">
                <a:solidFill>
                  <a:srgbClr val="FFFF00"/>
                </a:solidFill>
              </a:rPr>
              <a:t> </a:t>
            </a:r>
            <a:r>
              <a:rPr lang="en" u="sng">
                <a:solidFill>
                  <a:srgbClr val="FFFF00"/>
                </a:solidFill>
                <a:hlinkClick r:id="rId5">
                  <a:extLst>
                    <a:ext uri="{A12FA001-AC4F-418D-AE19-62706E023703}">
                      <ahyp:hlinkClr xmlns="" xmlns:ahyp="http://schemas.microsoft.com/office/drawing/2018/hyperlinkcolor" val="tx"/>
                    </a:ext>
                  </a:extLst>
                </a:hlinkClick>
              </a:rPr>
              <a:t>Scholarship Search</a:t>
            </a:r>
            <a:endParaRPr>
              <a:solidFill>
                <a:srgbClr val="FFFF00"/>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Check your email!!! We will send out scholarship opportunities each month!</a:t>
            </a: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Stop in and see us in Student Services/Guidance. We have local paper copy applications available on our Scholarship Board</a:t>
            </a:r>
            <a:endParaRPr>
              <a:solidFill>
                <a:srgbClr val="FFFFFF"/>
              </a:solidFil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FFFFFF"/>
              </a:solidFill>
              <a:latin typeface="Arial"/>
              <a:ea typeface="Arial"/>
              <a:cs typeface="Arial"/>
              <a:sym typeface="Arial"/>
            </a:endParaRPr>
          </a:p>
        </p:txBody>
      </p:sp>
      <p:pic>
        <p:nvPicPr>
          <p:cNvPr id="5" name="Slide 12.m4a">
            <a:hlinkClick r:id="" action="ppaction://media"/>
          </p:cNvPr>
          <p:cNvPicPr>
            <a:picLocks noRot="1" noChangeAspect="1"/>
          </p:cNvPicPr>
          <p:nvPr>
            <a:audioFile r:link="rId1"/>
          </p:nvPr>
        </p:nvPicPr>
        <p:blipFill>
          <a:blip r:embed="rId6"/>
          <a:stretch>
            <a:fillRect/>
          </a:stretch>
        </p:blipFill>
        <p:spPr>
          <a:xfrm>
            <a:off x="7766481" y="41299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RDS</a:t>
            </a:r>
            <a:endParaRPr b="1" u="sng">
              <a:solidFill>
                <a:schemeClr val="lt2"/>
              </a:solidFill>
            </a:endParaRPr>
          </a:p>
        </p:txBody>
      </p:sp>
      <p:sp>
        <p:nvSpPr>
          <p:cNvPr id="148" name="Google Shape;14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Arial"/>
              <a:buChar char="●"/>
            </a:pPr>
            <a:r>
              <a:rPr lang="en">
                <a:solidFill>
                  <a:srgbClr val="FFFFFF"/>
                </a:solidFill>
              </a:rPr>
              <a:t>You </a:t>
            </a:r>
            <a:r>
              <a:rPr lang="en" u="sng">
                <a:solidFill>
                  <a:srgbClr val="FFFFFF"/>
                </a:solidFill>
              </a:rPr>
              <a:t>must</a:t>
            </a:r>
            <a:r>
              <a:rPr lang="en">
                <a:solidFill>
                  <a:srgbClr val="FFFFFF"/>
                </a:solidFill>
              </a:rPr>
              <a:t> complete RDS (Residency Determination Service) to receive </a:t>
            </a:r>
            <a:r>
              <a:rPr lang="en" b="1">
                <a:solidFill>
                  <a:srgbClr val="FFFFFF"/>
                </a:solidFill>
              </a:rPr>
              <a:t>in-state tuition</a:t>
            </a:r>
            <a:r>
              <a:rPr lang="en">
                <a:solidFill>
                  <a:srgbClr val="FFFFFF"/>
                </a:solidFill>
              </a:rPr>
              <a:t> at a public North Carolina college/university.</a:t>
            </a:r>
            <a:endParaRPr>
              <a:solidFill>
                <a:srgbClr val="FFFFFF"/>
              </a:solidFill>
            </a:endParaRPr>
          </a:p>
          <a:p>
            <a:pPr marL="457200" lvl="0" indent="-342900" algn="l" rtl="0">
              <a:spcBef>
                <a:spcPts val="0"/>
              </a:spcBef>
              <a:spcAft>
                <a:spcPts val="0"/>
              </a:spcAft>
              <a:buClr>
                <a:srgbClr val="FFFFFF"/>
              </a:buClr>
              <a:buSzPts val="1800"/>
              <a:buChar char="●"/>
            </a:pPr>
            <a:r>
              <a:rPr lang="en">
                <a:solidFill>
                  <a:srgbClr val="FFFFFF"/>
                </a:solidFill>
              </a:rPr>
              <a:t>RDS must be completed </a:t>
            </a:r>
            <a:r>
              <a:rPr lang="en" u="sng">
                <a:solidFill>
                  <a:srgbClr val="FFFFFF"/>
                </a:solidFill>
              </a:rPr>
              <a:t>prior to applying</a:t>
            </a:r>
            <a:r>
              <a:rPr lang="en">
                <a:solidFill>
                  <a:srgbClr val="FFFFFF"/>
                </a:solidFill>
              </a:rPr>
              <a:t> to a North Carolina community college.</a:t>
            </a:r>
            <a:endParaRPr>
              <a:solidFill>
                <a:srgbClr val="FFFFFF"/>
              </a:solidFill>
            </a:endParaRPr>
          </a:p>
          <a:p>
            <a:pPr marL="457200" lvl="0" indent="-342900" algn="l" rtl="0">
              <a:spcBef>
                <a:spcPts val="0"/>
              </a:spcBef>
              <a:spcAft>
                <a:spcPts val="0"/>
              </a:spcAft>
              <a:buClr>
                <a:srgbClr val="FFFFFF"/>
              </a:buClr>
              <a:buSzPts val="1800"/>
              <a:buChar char="●"/>
            </a:pPr>
            <a:r>
              <a:rPr lang="en">
                <a:solidFill>
                  <a:srgbClr val="FFFFFF"/>
                </a:solidFill>
              </a:rPr>
              <a:t>Complete online at </a:t>
            </a:r>
            <a:r>
              <a:rPr lang="en" u="sng">
                <a:solidFill>
                  <a:srgbClr val="FFFFFF"/>
                </a:solidFill>
                <a:hlinkClick r:id="rId4">
                  <a:extLst>
                    <a:ext uri="{A12FA001-AC4F-418D-AE19-62706E023703}">
                      <ahyp:hlinkClr xmlns="" xmlns:ahyp="http://schemas.microsoft.com/office/drawing/2018/hyperlinkcolor" val="tx"/>
                    </a:ext>
                  </a:extLst>
                </a:hlinkClick>
              </a:rPr>
              <a:t>www.ncresidency.cfnc.org</a:t>
            </a:r>
            <a:r>
              <a:rPr lang="en">
                <a:solidFill>
                  <a:srgbClr val="FFFFFF"/>
                </a:solidFill>
              </a:rPr>
              <a:t> using your CFNC account.</a:t>
            </a:r>
            <a:endParaRPr>
              <a:solidFill>
                <a:srgbClr val="FFFFFF"/>
              </a:solidFill>
            </a:endParaRPr>
          </a:p>
          <a:p>
            <a:pPr marL="457200" lvl="0" indent="-342900" algn="l" rtl="0">
              <a:spcBef>
                <a:spcPts val="0"/>
              </a:spcBef>
              <a:spcAft>
                <a:spcPts val="0"/>
              </a:spcAft>
              <a:buClr>
                <a:srgbClr val="FFFFFF"/>
              </a:buClr>
              <a:buSzPts val="1800"/>
              <a:buChar char="●"/>
            </a:pPr>
            <a:r>
              <a:rPr lang="en">
                <a:solidFill>
                  <a:srgbClr val="FFFFFF"/>
                </a:solidFill>
              </a:rPr>
              <a:t>Your CFNC login account information (if you created your login info the way we recommended) is as follows:										</a:t>
            </a:r>
            <a:r>
              <a:rPr lang="en" b="1" u="sng">
                <a:solidFill>
                  <a:srgbClr val="FFFFFF"/>
                </a:solidFill>
              </a:rPr>
              <a:t>Account Name</a:t>
            </a:r>
            <a:r>
              <a:rPr lang="en">
                <a:solidFill>
                  <a:srgbClr val="FFFFFF"/>
                </a:solidFill>
              </a:rPr>
              <a:t>:  first initial last initial student ID# (mr12345678, for example)</a:t>
            </a:r>
            <a:endParaRPr>
              <a:solidFill>
                <a:srgbClr val="FFFFFF"/>
              </a:solidFill>
            </a:endParaRPr>
          </a:p>
          <a:p>
            <a:pPr marL="0" lvl="0" indent="0" algn="l" rtl="0">
              <a:spcBef>
                <a:spcPts val="0"/>
              </a:spcBef>
              <a:spcAft>
                <a:spcPts val="0"/>
              </a:spcAft>
              <a:buNone/>
            </a:pPr>
            <a:r>
              <a:rPr lang="en">
                <a:solidFill>
                  <a:srgbClr val="FFFFFF"/>
                </a:solidFill>
              </a:rPr>
              <a:t>	</a:t>
            </a:r>
            <a:r>
              <a:rPr lang="en" b="1" u="sng">
                <a:solidFill>
                  <a:srgbClr val="FFFFFF"/>
                </a:solidFill>
              </a:rPr>
              <a:t>Password</a:t>
            </a:r>
            <a:r>
              <a:rPr lang="en">
                <a:solidFill>
                  <a:srgbClr val="FFFFFF"/>
                </a:solidFill>
              </a:rPr>
              <a:t>:  student id# if it has 8 digits; if not, add zeros to the beginning to   </a:t>
            </a:r>
            <a:endParaRPr>
              <a:solidFill>
                <a:srgbClr val="FFFFFF"/>
              </a:solidFill>
            </a:endParaRPr>
          </a:p>
          <a:p>
            <a:pPr marL="0" lvl="0" indent="0" algn="l" rtl="0">
              <a:spcBef>
                <a:spcPts val="0"/>
              </a:spcBef>
              <a:spcAft>
                <a:spcPts val="0"/>
              </a:spcAft>
              <a:buNone/>
            </a:pPr>
            <a:r>
              <a:rPr lang="en">
                <a:solidFill>
                  <a:srgbClr val="FFFFFF"/>
                </a:solidFill>
              </a:rPr>
              <a:t>                           To equal a total of 8 digits (00123456, for example)     </a:t>
            </a:r>
            <a:endParaRPr>
              <a:solidFill>
                <a:srgbClr val="FFFFFF"/>
              </a:solidFill>
            </a:endParaRPr>
          </a:p>
        </p:txBody>
      </p:sp>
      <p:pic>
        <p:nvPicPr>
          <p:cNvPr id="149" name="Google Shape;149;p25"/>
          <p:cNvPicPr preferRelativeResize="0"/>
          <p:nvPr/>
        </p:nvPicPr>
        <p:blipFill>
          <a:blip r:embed="rId5">
            <a:alphaModFix/>
          </a:blip>
          <a:stretch>
            <a:fillRect/>
          </a:stretch>
        </p:blipFill>
        <p:spPr>
          <a:xfrm>
            <a:off x="5383075" y="-844325"/>
            <a:ext cx="3234075" cy="2875475"/>
          </a:xfrm>
          <a:prstGeom prst="rect">
            <a:avLst/>
          </a:prstGeom>
          <a:noFill/>
          <a:ln>
            <a:noFill/>
          </a:ln>
        </p:spPr>
      </p:pic>
      <p:pic>
        <p:nvPicPr>
          <p:cNvPr id="6" name="Slide 13.m4a">
            <a:hlinkClick r:id="" action="ppaction://media"/>
          </p:cNvPr>
          <p:cNvPicPr>
            <a:picLocks noRot="1" noChangeAspect="1"/>
          </p:cNvPicPr>
          <p:nvPr>
            <a:audioFile r:link="rId1"/>
          </p:nvPr>
        </p:nvPicPr>
        <p:blipFill>
          <a:blip r:embed="rId6"/>
          <a:stretch>
            <a:fillRect/>
          </a:stretch>
        </p:blipFill>
        <p:spPr>
          <a:xfrm>
            <a:off x="8592105" y="95453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lt2"/>
                </a:solidFill>
                <a:latin typeface="Arial"/>
                <a:ea typeface="Arial"/>
                <a:cs typeface="Arial"/>
                <a:sym typeface="Arial"/>
              </a:rPr>
              <a:t>Military/NCAA Registration</a:t>
            </a:r>
            <a:endParaRPr sz="2400" b="1" u="sng">
              <a:solidFill>
                <a:schemeClr val="lt2"/>
              </a:solidFill>
            </a:endParaRPr>
          </a:p>
        </p:txBody>
      </p:sp>
      <p:sp>
        <p:nvSpPr>
          <p:cNvPr id="156" name="Google Shape;15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2"/>
                </a:solidFill>
                <a:latin typeface="Arial"/>
                <a:ea typeface="Arial"/>
                <a:cs typeface="Arial"/>
                <a:sym typeface="Arial"/>
              </a:rPr>
              <a:t>*Military</a:t>
            </a:r>
            <a:r>
              <a:rPr lang="en">
                <a:solidFill>
                  <a:schemeClr val="lt2"/>
                </a:solidFill>
                <a:latin typeface="Arial"/>
                <a:ea typeface="Arial"/>
                <a:cs typeface="Arial"/>
                <a:sym typeface="Arial"/>
              </a:rPr>
              <a:t>:</a:t>
            </a:r>
            <a:r>
              <a:rPr lang="en">
                <a:solidFill>
                  <a:schemeClr val="lt1"/>
                </a:solidFill>
                <a:latin typeface="Arial"/>
                <a:ea typeface="Arial"/>
                <a:cs typeface="Arial"/>
                <a:sym typeface="Arial"/>
              </a:rPr>
              <a:t> </a:t>
            </a:r>
            <a:r>
              <a:rPr lang="en">
                <a:solidFill>
                  <a:srgbClr val="FFFFFF"/>
                </a:solidFill>
                <a:latin typeface="Arial"/>
                <a:ea typeface="Arial"/>
                <a:cs typeface="Arial"/>
                <a:sym typeface="Arial"/>
              </a:rPr>
              <a:t>Any student interested in enlisting who has not yet been talking with a recruiter, please see your counselor for contact information for each branch.</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en" b="1">
                <a:solidFill>
                  <a:schemeClr val="lt2"/>
                </a:solidFill>
                <a:latin typeface="Arial"/>
                <a:ea typeface="Arial"/>
                <a:cs typeface="Arial"/>
                <a:sym typeface="Arial"/>
              </a:rPr>
              <a:t>*NCAA Registration</a:t>
            </a:r>
            <a:r>
              <a:rPr lang="en">
                <a:solidFill>
                  <a:schemeClr val="lt2"/>
                </a:solidFill>
                <a:latin typeface="Arial"/>
                <a:ea typeface="Arial"/>
                <a:cs typeface="Arial"/>
                <a:sym typeface="Arial"/>
              </a:rPr>
              <a:t>:</a:t>
            </a:r>
            <a:r>
              <a:rPr lang="en">
                <a:solidFill>
                  <a:srgbClr val="FFFFFF"/>
                </a:solidFill>
                <a:latin typeface="Arial"/>
                <a:ea typeface="Arial"/>
                <a:cs typeface="Arial"/>
                <a:sym typeface="Arial"/>
              </a:rPr>
              <a:t> If you are planning to play Division I or Division II sports, you must register through the NCAA Clearinghouse. Please visit the following link for more information: </a:t>
            </a:r>
            <a:endParaRPr>
              <a:solidFill>
                <a:srgbClr val="FFFFFF"/>
              </a:solidFill>
              <a:latin typeface="Arial"/>
              <a:ea typeface="Arial"/>
              <a:cs typeface="Arial"/>
              <a:sym typeface="Arial"/>
            </a:endParaRPr>
          </a:p>
          <a:p>
            <a:pPr marL="0" lvl="0" indent="0" algn="l" rtl="0">
              <a:spcBef>
                <a:spcPts val="0"/>
              </a:spcBef>
              <a:spcAft>
                <a:spcPts val="0"/>
              </a:spcAft>
              <a:buNone/>
            </a:pPr>
            <a:r>
              <a:rPr lang="en" u="sng">
                <a:solidFill>
                  <a:schemeClr val="lt2"/>
                </a:solidFill>
                <a:latin typeface="Arial"/>
                <a:ea typeface="Arial"/>
                <a:cs typeface="Arial"/>
                <a:sym typeface="Arial"/>
                <a:hlinkClick r:id="rId4">
                  <a:extLst>
                    <a:ext uri="{A12FA001-AC4F-418D-AE19-62706E023703}">
                      <ahyp:hlinkClr xmlns="" xmlns:ahyp="http://schemas.microsoft.com/office/drawing/2018/hyperlinkcolor" val="tx"/>
                    </a:ext>
                  </a:extLst>
                </a:hlinkClick>
              </a:rPr>
              <a:t>http://www.ncaa.org/student-athletes/future/how-register</a:t>
            </a:r>
            <a:endParaRPr>
              <a:solidFill>
                <a:schemeClr val="lt2"/>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1600"/>
              </a:spcAft>
              <a:buNone/>
            </a:pPr>
            <a:endParaRPr/>
          </a:p>
        </p:txBody>
      </p:sp>
      <p:pic>
        <p:nvPicPr>
          <p:cNvPr id="157" name="Google Shape;157;p26"/>
          <p:cNvPicPr preferRelativeResize="0"/>
          <p:nvPr/>
        </p:nvPicPr>
        <p:blipFill>
          <a:blip r:embed="rId5">
            <a:alphaModFix/>
          </a:blip>
          <a:stretch>
            <a:fillRect/>
          </a:stretch>
        </p:blipFill>
        <p:spPr>
          <a:xfrm>
            <a:off x="6543200" y="3347075"/>
            <a:ext cx="1899000" cy="1324875"/>
          </a:xfrm>
          <a:prstGeom prst="rect">
            <a:avLst/>
          </a:prstGeom>
          <a:noFill/>
          <a:ln>
            <a:noFill/>
          </a:ln>
        </p:spPr>
      </p:pic>
      <p:pic>
        <p:nvPicPr>
          <p:cNvPr id="158" name="Google Shape;158;p26"/>
          <p:cNvPicPr preferRelativeResize="0"/>
          <p:nvPr/>
        </p:nvPicPr>
        <p:blipFill>
          <a:blip r:embed="rId6">
            <a:alphaModFix/>
          </a:blip>
          <a:stretch>
            <a:fillRect/>
          </a:stretch>
        </p:blipFill>
        <p:spPr>
          <a:xfrm>
            <a:off x="1424550" y="3190651"/>
            <a:ext cx="2631201" cy="1952850"/>
          </a:xfrm>
          <a:prstGeom prst="rect">
            <a:avLst/>
          </a:prstGeom>
          <a:noFill/>
          <a:ln>
            <a:noFill/>
          </a:ln>
        </p:spPr>
      </p:pic>
      <p:pic>
        <p:nvPicPr>
          <p:cNvPr id="7" name="Slide 14.m4a">
            <a:hlinkClick r:id="" action="ppaction://media"/>
          </p:cNvPr>
          <p:cNvPicPr>
            <a:picLocks noRot="1" noChangeAspect="1"/>
          </p:cNvPicPr>
          <p:nvPr>
            <a:audioFile r:link="rId1"/>
          </p:nvPr>
        </p:nvPicPr>
        <p:blipFill>
          <a:blip r:embed="rId7"/>
          <a:stretch>
            <a:fillRect/>
          </a:stretch>
        </p:blipFill>
        <p:spPr>
          <a:xfrm>
            <a:off x="7846380" y="46626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lt2"/>
                </a:solidFill>
                <a:latin typeface="Arial"/>
                <a:ea typeface="Arial"/>
                <a:cs typeface="Arial"/>
                <a:sym typeface="Arial"/>
              </a:rPr>
              <a:t>Want to take a Forsyth Tech class in the Spring?</a:t>
            </a:r>
            <a:endParaRPr sz="2400" b="1" u="sng">
              <a:solidFill>
                <a:schemeClr val="lt2"/>
              </a:solidFill>
            </a:endParaRPr>
          </a:p>
        </p:txBody>
      </p:sp>
      <p:sp>
        <p:nvSpPr>
          <p:cNvPr id="165" name="Google Shape;165;p27"/>
          <p:cNvSpPr txBox="1">
            <a:spLocks noGrp="1"/>
          </p:cNvSpPr>
          <p:nvPr>
            <p:ph type="body" idx="1"/>
          </p:nvPr>
        </p:nvSpPr>
        <p:spPr>
          <a:xfrm>
            <a:off x="159300" y="1152475"/>
            <a:ext cx="8520600" cy="3594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lt1"/>
              </a:buClr>
              <a:buSzPts val="2000"/>
              <a:buChar char="●"/>
            </a:pPr>
            <a:r>
              <a:rPr lang="en" sz="2000">
                <a:solidFill>
                  <a:schemeClr val="lt1"/>
                </a:solidFill>
              </a:rPr>
              <a:t>If you have not taken a Career and College Promise class before…</a:t>
            </a:r>
            <a:endParaRPr sz="20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You must have a 2.8 unweighted GPA to qualify for the program</a:t>
            </a:r>
            <a:endParaRPr sz="16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Act fast! Email me at</a:t>
            </a:r>
            <a:r>
              <a:rPr lang="en" sz="1600">
                <a:solidFill>
                  <a:schemeClr val="accent6"/>
                </a:solidFill>
              </a:rPr>
              <a:t> </a:t>
            </a:r>
            <a:r>
              <a:rPr lang="en" sz="1600" u="sng">
                <a:solidFill>
                  <a:schemeClr val="accent6"/>
                </a:solidFill>
                <a:hlinkClick r:id="rId4">
                  <a:extLst>
                    <a:ext uri="{A12FA001-AC4F-418D-AE19-62706E023703}">
                      <ahyp:hlinkClr xmlns="" xmlns:ahyp="http://schemas.microsoft.com/office/drawing/2018/hyperlinkcolor" val="tx"/>
                    </a:ext>
                  </a:extLst>
                </a:hlinkClick>
              </a:rPr>
              <a:t>holly.kidd@forsythtech.edu</a:t>
            </a:r>
            <a:r>
              <a:rPr lang="en" sz="1600">
                <a:solidFill>
                  <a:schemeClr val="lt1"/>
                </a:solidFill>
              </a:rPr>
              <a:t> by October 1st to apply.</a:t>
            </a:r>
            <a:endParaRPr sz="400">
              <a:solidFill>
                <a:schemeClr val="lt1"/>
              </a:solidFill>
            </a:endParaRPr>
          </a:p>
          <a:p>
            <a:pPr marL="457200" lvl="0" indent="-355600" algn="l" rtl="0">
              <a:spcBef>
                <a:spcPts val="0"/>
              </a:spcBef>
              <a:spcAft>
                <a:spcPts val="0"/>
              </a:spcAft>
              <a:buClr>
                <a:schemeClr val="lt1"/>
              </a:buClr>
              <a:buSzPts val="2000"/>
              <a:buChar char="●"/>
            </a:pPr>
            <a:r>
              <a:rPr lang="en" sz="2000">
                <a:solidFill>
                  <a:schemeClr val="lt1"/>
                </a:solidFill>
              </a:rPr>
              <a:t>If you are a current Career and College Promise student…</a:t>
            </a:r>
            <a:endParaRPr sz="20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October is advising and registration month- email me to set up an appointment</a:t>
            </a:r>
            <a:endParaRPr sz="16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All CCP students must turn in a Consent Form to take a Spring class EVEN IF IT IS ALREADY ON YOUR HIGH SCHOOL SCHEDULE!!</a:t>
            </a:r>
            <a:endParaRPr sz="16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Consent forms are in the box by my door in guidance.</a:t>
            </a:r>
            <a:endParaRPr sz="1600">
              <a:solidFill>
                <a:schemeClr val="lt1"/>
              </a:solidFill>
            </a:endParaRPr>
          </a:p>
          <a:p>
            <a:pPr marL="914400" lvl="1" indent="-330200" algn="l" rtl="0">
              <a:spcBef>
                <a:spcPts val="0"/>
              </a:spcBef>
              <a:spcAft>
                <a:spcPts val="0"/>
              </a:spcAft>
              <a:buClr>
                <a:schemeClr val="lt1"/>
              </a:buClr>
              <a:buSzPts val="1600"/>
              <a:buChar char="○"/>
            </a:pPr>
            <a:r>
              <a:rPr lang="en" sz="1600">
                <a:solidFill>
                  <a:schemeClr val="lt1"/>
                </a:solidFill>
              </a:rPr>
              <a:t>We still have seats in Sociology (SOC-210) if you’d like to add a class</a:t>
            </a:r>
            <a:endParaRPr sz="1600">
              <a:solidFill>
                <a:schemeClr val="lt1"/>
              </a:solidFill>
            </a:endParaRPr>
          </a:p>
          <a:p>
            <a:pPr marL="914400" lvl="0" indent="0" algn="l" rtl="0">
              <a:spcBef>
                <a:spcPts val="1600"/>
              </a:spcBef>
              <a:spcAft>
                <a:spcPts val="1600"/>
              </a:spcAft>
              <a:buNone/>
            </a:pPr>
            <a:endParaRPr>
              <a:solidFill>
                <a:schemeClr val="lt1"/>
              </a:solidFill>
            </a:endParaRPr>
          </a:p>
        </p:txBody>
      </p:sp>
      <p:pic>
        <p:nvPicPr>
          <p:cNvPr id="166" name="Google Shape;166;p27"/>
          <p:cNvPicPr preferRelativeResize="0"/>
          <p:nvPr/>
        </p:nvPicPr>
        <p:blipFill rotWithShape="1">
          <a:blip r:embed="rId5">
            <a:alphaModFix/>
          </a:blip>
          <a:srcRect r="10418"/>
          <a:stretch/>
        </p:blipFill>
        <p:spPr>
          <a:xfrm>
            <a:off x="7238050" y="2886075"/>
            <a:ext cx="1905950" cy="2127650"/>
          </a:xfrm>
          <a:prstGeom prst="rect">
            <a:avLst/>
          </a:prstGeom>
          <a:noFill/>
          <a:ln>
            <a:noFill/>
          </a:ln>
        </p:spPr>
      </p:pic>
      <p:pic>
        <p:nvPicPr>
          <p:cNvPr id="6" name="Holly 1.m4a">
            <a:hlinkClick r:id="" action="ppaction://media"/>
          </p:cNvPr>
          <p:cNvPicPr>
            <a:picLocks noRot="1" noChangeAspect="1"/>
          </p:cNvPicPr>
          <p:nvPr>
            <a:audioFile r:link="rId1"/>
          </p:nvPr>
        </p:nvPicPr>
        <p:blipFill>
          <a:blip r:embed="rId6"/>
          <a:stretch>
            <a:fillRect/>
          </a:stretch>
        </p:blipFill>
        <p:spPr>
          <a:xfrm>
            <a:off x="8112711" y="51952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lt1"/>
                </a:solidFill>
                <a:latin typeface="Arial"/>
                <a:ea typeface="Arial"/>
                <a:cs typeface="Arial"/>
                <a:sym typeface="Arial"/>
              </a:rPr>
              <a:t>Undecided about your future?</a:t>
            </a:r>
            <a:endParaRPr sz="2400" u="sng">
              <a:solidFill>
                <a:schemeClr val="lt1"/>
              </a:solidFill>
            </a:endParaRPr>
          </a:p>
        </p:txBody>
      </p:sp>
      <p:sp>
        <p:nvSpPr>
          <p:cNvPr id="173" name="Google Shape;173;p28"/>
          <p:cNvSpPr txBox="1">
            <a:spLocks noGrp="1"/>
          </p:cNvSpPr>
          <p:nvPr>
            <p:ph type="body" idx="1"/>
          </p:nvPr>
        </p:nvSpPr>
        <p:spPr>
          <a:xfrm>
            <a:off x="311700" y="1152475"/>
            <a:ext cx="8520600" cy="114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chemeClr val="lt1"/>
                </a:solidFill>
              </a:rPr>
              <a:t>I can help! Set up an appointment with me to explore careers on </a:t>
            </a:r>
            <a:r>
              <a:rPr lang="en" sz="2200" b="1">
                <a:solidFill>
                  <a:schemeClr val="lt2"/>
                </a:solidFill>
              </a:rPr>
              <a:t>Virtual Job Shadow </a:t>
            </a:r>
            <a:r>
              <a:rPr lang="en" sz="2200">
                <a:solidFill>
                  <a:schemeClr val="lt1"/>
                </a:solidFill>
              </a:rPr>
              <a:t>and check out different colleges and programs</a:t>
            </a:r>
            <a:endParaRPr sz="2200">
              <a:solidFill>
                <a:schemeClr val="lt1"/>
              </a:solidFill>
            </a:endParaRPr>
          </a:p>
        </p:txBody>
      </p:sp>
      <p:sp>
        <p:nvSpPr>
          <p:cNvPr id="174" name="Google Shape;174;p28"/>
          <p:cNvSpPr txBox="1">
            <a:spLocks noGrp="1"/>
          </p:cNvSpPr>
          <p:nvPr>
            <p:ph type="title"/>
          </p:nvPr>
        </p:nvSpPr>
        <p:spPr>
          <a:xfrm>
            <a:off x="212700" y="1999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lt1"/>
                </a:solidFill>
                <a:latin typeface="Arial"/>
                <a:ea typeface="Arial"/>
                <a:cs typeface="Arial"/>
                <a:sym typeface="Arial"/>
              </a:rPr>
              <a:t>Early Grad?</a:t>
            </a:r>
            <a:endParaRPr sz="2400" u="sng">
              <a:solidFill>
                <a:schemeClr val="lt1"/>
              </a:solidFill>
            </a:endParaRPr>
          </a:p>
        </p:txBody>
      </p:sp>
      <p:sp>
        <p:nvSpPr>
          <p:cNvPr id="175" name="Google Shape;175;p28"/>
          <p:cNvSpPr txBox="1"/>
          <p:nvPr/>
        </p:nvSpPr>
        <p:spPr>
          <a:xfrm>
            <a:off x="376800" y="2571750"/>
            <a:ext cx="8390400" cy="8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lt1"/>
                </a:solidFill>
                <a:latin typeface="Proxima Nova"/>
                <a:ea typeface="Proxima Nova"/>
                <a:cs typeface="Proxima Nova"/>
                <a:sym typeface="Proxima Nova"/>
              </a:rPr>
              <a:t>Come check out the options that Forsyth Tech has for you!</a:t>
            </a:r>
            <a:endParaRPr sz="2100">
              <a:solidFill>
                <a:schemeClr val="lt1"/>
              </a:solidFill>
              <a:latin typeface="Proxima Nova"/>
              <a:ea typeface="Proxima Nova"/>
              <a:cs typeface="Proxima Nova"/>
              <a:sym typeface="Proxima Nova"/>
            </a:endParaRPr>
          </a:p>
          <a:p>
            <a:pPr marL="0" lvl="0" indent="0" algn="l" rtl="0">
              <a:spcBef>
                <a:spcPts val="0"/>
              </a:spcBef>
              <a:spcAft>
                <a:spcPts val="0"/>
              </a:spcAft>
              <a:buNone/>
            </a:pPr>
            <a:r>
              <a:rPr lang="en" sz="2100">
                <a:solidFill>
                  <a:schemeClr val="lt1"/>
                </a:solidFill>
                <a:latin typeface="Proxima Nova"/>
                <a:ea typeface="Proxima Nova"/>
                <a:cs typeface="Proxima Nova"/>
                <a:sym typeface="Proxima Nova"/>
              </a:rPr>
              <a:t>You can start your college career in January!!</a:t>
            </a:r>
            <a:endParaRPr sz="2100">
              <a:solidFill>
                <a:schemeClr val="lt1"/>
              </a:solidFill>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pic>
        <p:nvPicPr>
          <p:cNvPr id="176" name="Google Shape;176;p28"/>
          <p:cNvPicPr preferRelativeResize="0"/>
          <p:nvPr/>
        </p:nvPicPr>
        <p:blipFill>
          <a:blip r:embed="rId4">
            <a:alphaModFix/>
          </a:blip>
          <a:stretch>
            <a:fillRect/>
          </a:stretch>
        </p:blipFill>
        <p:spPr>
          <a:xfrm>
            <a:off x="6847275" y="2783075"/>
            <a:ext cx="2091375" cy="2091375"/>
          </a:xfrm>
          <a:prstGeom prst="rect">
            <a:avLst/>
          </a:prstGeom>
          <a:noFill/>
          <a:ln>
            <a:noFill/>
          </a:ln>
        </p:spPr>
      </p:pic>
      <p:pic>
        <p:nvPicPr>
          <p:cNvPr id="8" name="Holly 2.m4a">
            <a:hlinkClick r:id="" action="ppaction://media"/>
          </p:cNvPr>
          <p:cNvPicPr>
            <a:picLocks noRot="1" noChangeAspect="1"/>
          </p:cNvPicPr>
          <p:nvPr>
            <a:audioFile r:link="rId1"/>
          </p:nvPr>
        </p:nvPicPr>
        <p:blipFill>
          <a:blip r:embed="rId5"/>
          <a:stretch>
            <a:fillRect/>
          </a:stretch>
        </p:blipFill>
        <p:spPr>
          <a:xfrm>
            <a:off x="8103833" y="52840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lt1"/>
                </a:solidFill>
                <a:latin typeface="Arial"/>
                <a:ea typeface="Arial"/>
                <a:cs typeface="Arial"/>
                <a:sym typeface="Arial"/>
              </a:rPr>
              <a:t>Interested in Forsyth Tech?</a:t>
            </a:r>
            <a:endParaRPr sz="2400" u="sng">
              <a:solidFill>
                <a:schemeClr val="lt1"/>
              </a:solidFill>
              <a:latin typeface="Arial"/>
              <a:ea typeface="Arial"/>
              <a:cs typeface="Arial"/>
              <a:sym typeface="Arial"/>
            </a:endParaRPr>
          </a:p>
          <a:p>
            <a:pPr marL="0" lvl="0" indent="0" algn="l" rtl="0">
              <a:spcBef>
                <a:spcPts val="0"/>
              </a:spcBef>
              <a:spcAft>
                <a:spcPts val="0"/>
              </a:spcAft>
              <a:buNone/>
            </a:pPr>
            <a:endParaRPr sz="2400" u="sng">
              <a:solidFill>
                <a:schemeClr val="lt1"/>
              </a:solidFill>
              <a:latin typeface="Arial"/>
              <a:ea typeface="Arial"/>
              <a:cs typeface="Arial"/>
              <a:sym typeface="Arial"/>
            </a:endParaRPr>
          </a:p>
        </p:txBody>
      </p:sp>
      <p:sp>
        <p:nvSpPr>
          <p:cNvPr id="183" name="Google Shape;183;p29"/>
          <p:cNvSpPr txBox="1">
            <a:spLocks noGrp="1"/>
          </p:cNvSpPr>
          <p:nvPr>
            <p:ph type="body" idx="1"/>
          </p:nvPr>
        </p:nvSpPr>
        <p:spPr>
          <a:xfrm>
            <a:off x="387900" y="712925"/>
            <a:ext cx="8520600" cy="16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lt2"/>
                </a:solidFill>
              </a:rPr>
              <a:t>I will be your advisor!! </a:t>
            </a:r>
            <a:r>
              <a:rPr lang="en" sz="2200">
                <a:solidFill>
                  <a:schemeClr val="lt1"/>
                </a:solidFill>
              </a:rPr>
              <a:t>Come see me to:</a:t>
            </a:r>
            <a:endParaRPr sz="2200">
              <a:solidFill>
                <a:schemeClr val="lt1"/>
              </a:solidFill>
            </a:endParaRPr>
          </a:p>
          <a:p>
            <a:pPr marL="457200" lvl="0" indent="-368300" algn="l" rtl="0">
              <a:spcBef>
                <a:spcPts val="1600"/>
              </a:spcBef>
              <a:spcAft>
                <a:spcPts val="0"/>
              </a:spcAft>
              <a:buClr>
                <a:schemeClr val="lt1"/>
              </a:buClr>
              <a:buSzPts val="2200"/>
              <a:buChar char="●"/>
            </a:pPr>
            <a:r>
              <a:rPr lang="en" sz="2200">
                <a:solidFill>
                  <a:schemeClr val="lt1"/>
                </a:solidFill>
              </a:rPr>
              <a:t>Check out the different programs</a:t>
            </a:r>
            <a:endParaRPr sz="2200">
              <a:solidFill>
                <a:schemeClr val="lt1"/>
              </a:solidFill>
            </a:endParaRPr>
          </a:p>
          <a:p>
            <a:pPr marL="457200" lvl="0" indent="-368300" algn="l" rtl="0">
              <a:spcBef>
                <a:spcPts val="0"/>
              </a:spcBef>
              <a:spcAft>
                <a:spcPts val="0"/>
              </a:spcAft>
              <a:buClr>
                <a:schemeClr val="lt1"/>
              </a:buClr>
              <a:buSzPts val="2200"/>
              <a:buChar char="●"/>
            </a:pPr>
            <a:r>
              <a:rPr lang="en" sz="2200">
                <a:solidFill>
                  <a:schemeClr val="lt1"/>
                </a:solidFill>
              </a:rPr>
              <a:t>Apply</a:t>
            </a:r>
            <a:endParaRPr sz="2200">
              <a:solidFill>
                <a:schemeClr val="lt1"/>
              </a:solidFill>
            </a:endParaRPr>
          </a:p>
          <a:p>
            <a:pPr marL="457200" lvl="0" indent="-368300" algn="l" rtl="0">
              <a:spcBef>
                <a:spcPts val="0"/>
              </a:spcBef>
              <a:spcAft>
                <a:spcPts val="0"/>
              </a:spcAft>
              <a:buClr>
                <a:schemeClr val="lt1"/>
              </a:buClr>
              <a:buSzPts val="2200"/>
              <a:buChar char="●"/>
            </a:pPr>
            <a:r>
              <a:rPr lang="en" sz="2200">
                <a:solidFill>
                  <a:schemeClr val="lt1"/>
                </a:solidFill>
              </a:rPr>
              <a:t>Register for classes</a:t>
            </a:r>
            <a:endParaRPr sz="2200">
              <a:solidFill>
                <a:schemeClr val="lt1"/>
              </a:solidFill>
            </a:endParaRPr>
          </a:p>
        </p:txBody>
      </p:sp>
      <p:sp>
        <p:nvSpPr>
          <p:cNvPr id="184" name="Google Shape;184;p29"/>
          <p:cNvSpPr txBox="1">
            <a:spLocks noGrp="1"/>
          </p:cNvSpPr>
          <p:nvPr>
            <p:ph type="title"/>
          </p:nvPr>
        </p:nvSpPr>
        <p:spPr>
          <a:xfrm>
            <a:off x="356925" y="2616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lt1"/>
                </a:solidFill>
                <a:latin typeface="Arial"/>
                <a:ea typeface="Arial"/>
                <a:cs typeface="Arial"/>
                <a:sym typeface="Arial"/>
              </a:rPr>
              <a:t>Want to transfer Forsyth Tech credits to a college or university ?</a:t>
            </a:r>
            <a:endParaRPr sz="2400" u="sng">
              <a:solidFill>
                <a:schemeClr val="lt1"/>
              </a:solidFill>
              <a:latin typeface="Arial"/>
              <a:ea typeface="Arial"/>
              <a:cs typeface="Arial"/>
              <a:sym typeface="Arial"/>
            </a:endParaRPr>
          </a:p>
          <a:p>
            <a:pPr marL="0" lvl="0" indent="0" algn="l" rtl="0">
              <a:spcBef>
                <a:spcPts val="0"/>
              </a:spcBef>
              <a:spcAft>
                <a:spcPts val="0"/>
              </a:spcAft>
              <a:buNone/>
            </a:pPr>
            <a:endParaRPr sz="2400" u="sng">
              <a:solidFill>
                <a:schemeClr val="lt1"/>
              </a:solidFill>
              <a:latin typeface="Arial"/>
              <a:ea typeface="Arial"/>
              <a:cs typeface="Arial"/>
              <a:sym typeface="Arial"/>
            </a:endParaRPr>
          </a:p>
        </p:txBody>
      </p:sp>
      <p:sp>
        <p:nvSpPr>
          <p:cNvPr id="185" name="Google Shape;185;p29"/>
          <p:cNvSpPr txBox="1">
            <a:spLocks noGrp="1"/>
          </p:cNvSpPr>
          <p:nvPr>
            <p:ph type="body" idx="1"/>
          </p:nvPr>
        </p:nvSpPr>
        <p:spPr>
          <a:xfrm>
            <a:off x="478400" y="3471425"/>
            <a:ext cx="8520600" cy="169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chemeClr val="lt1"/>
                </a:solidFill>
              </a:rPr>
              <a:t>Use this link to the Forsyth Tech website for requesting  your transcripts:</a:t>
            </a:r>
            <a:r>
              <a:rPr lang="en" sz="900">
                <a:solidFill>
                  <a:schemeClr val="lt2"/>
                </a:solidFill>
              </a:rPr>
              <a:t>      </a:t>
            </a:r>
            <a:r>
              <a:rPr lang="en" sz="900" u="sng">
                <a:solidFill>
                  <a:schemeClr val="hlink"/>
                </a:solidFill>
                <a:hlinkClick r:id="rId4"/>
              </a:rPr>
              <a:t> </a:t>
            </a:r>
            <a:r>
              <a:rPr lang="en" sz="1400" u="sng">
                <a:solidFill>
                  <a:schemeClr val="lt2"/>
                </a:solidFill>
                <a:hlinkClick r:id="rId4">
                  <a:extLst>
                    <a:ext uri="{A12FA001-AC4F-418D-AE19-62706E023703}">
                      <ahyp:hlinkClr xmlns="" xmlns:ahyp="http://schemas.microsoft.com/office/drawing/2018/hyperlinkcolor" val="tx"/>
                    </a:ext>
                  </a:extLst>
                </a:hlinkClick>
              </a:rPr>
              <a:t>  </a:t>
            </a:r>
            <a:r>
              <a:rPr lang="en" sz="2000" u="sng">
                <a:solidFill>
                  <a:schemeClr val="lt2"/>
                </a:solidFill>
                <a:hlinkClick r:id="rId4">
                  <a:extLst>
                    <a:ext uri="{A12FA001-AC4F-418D-AE19-62706E023703}">
                      <ahyp:hlinkClr xmlns="" xmlns:ahyp="http://schemas.microsoft.com/office/drawing/2018/hyperlinkcolor" val="tx"/>
                    </a:ext>
                  </a:extLst>
                </a:hlinkClick>
              </a:rPr>
              <a:t>Forsyth Tech Transcripts </a:t>
            </a:r>
            <a:endParaRPr sz="2000">
              <a:solidFill>
                <a:schemeClr val="lt2"/>
              </a:solidFill>
            </a:endParaRPr>
          </a:p>
        </p:txBody>
      </p:sp>
      <p:pic>
        <p:nvPicPr>
          <p:cNvPr id="186" name="Google Shape;186;p29"/>
          <p:cNvPicPr preferRelativeResize="0"/>
          <p:nvPr/>
        </p:nvPicPr>
        <p:blipFill>
          <a:blip r:embed="rId5">
            <a:alphaModFix/>
          </a:blip>
          <a:stretch>
            <a:fillRect/>
          </a:stretch>
        </p:blipFill>
        <p:spPr>
          <a:xfrm>
            <a:off x="6973750" y="399975"/>
            <a:ext cx="1934750" cy="1934750"/>
          </a:xfrm>
          <a:prstGeom prst="rect">
            <a:avLst/>
          </a:prstGeom>
          <a:noFill/>
          <a:ln>
            <a:noFill/>
          </a:ln>
        </p:spPr>
      </p:pic>
      <p:pic>
        <p:nvPicPr>
          <p:cNvPr id="8" name="Holly 3.m4a">
            <a:hlinkClick r:id="" action="ppaction://media"/>
          </p:cNvPr>
          <p:cNvPicPr>
            <a:picLocks noRot="1" noChangeAspect="1"/>
          </p:cNvPicPr>
          <p:nvPr>
            <a:audioFile r:link="rId1"/>
          </p:nvPr>
        </p:nvPicPr>
        <p:blipFill>
          <a:blip r:embed="rId6"/>
          <a:stretch>
            <a:fillRect/>
          </a:stretch>
        </p:blipFill>
        <p:spPr>
          <a:xfrm>
            <a:off x="6159623" y="395241"/>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54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Important Dates to Remember</a:t>
            </a:r>
            <a:endParaRPr>
              <a:solidFill>
                <a:schemeClr val="lt1"/>
              </a:solidFill>
            </a:endParaRPr>
          </a:p>
        </p:txBody>
      </p:sp>
      <p:sp>
        <p:nvSpPr>
          <p:cNvPr id="193" name="Google Shape;19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
                <a:solidFill>
                  <a:schemeClr val="lt1"/>
                </a:solidFill>
              </a:rPr>
              <a:t>October 1 - the FAFSA application opens</a:t>
            </a:r>
            <a:endParaRPr>
              <a:solidFill>
                <a:schemeClr val="lt1"/>
              </a:solidFill>
            </a:endParaRPr>
          </a:p>
          <a:p>
            <a:pPr marL="0" lvl="0" indent="0" algn="l" rtl="0">
              <a:spcBef>
                <a:spcPts val="1600"/>
              </a:spcBef>
              <a:spcAft>
                <a:spcPts val="0"/>
              </a:spcAft>
              <a:buNone/>
            </a:pPr>
            <a:endParaRPr>
              <a:solidFill>
                <a:schemeClr val="lt1"/>
              </a:solidFill>
            </a:endParaRPr>
          </a:p>
          <a:p>
            <a:pPr marL="457200" lvl="0" indent="-342900" algn="l" rtl="0">
              <a:spcBef>
                <a:spcPts val="1600"/>
              </a:spcBef>
              <a:spcAft>
                <a:spcPts val="0"/>
              </a:spcAft>
              <a:buClr>
                <a:schemeClr val="lt1"/>
              </a:buClr>
              <a:buSzPts val="1800"/>
              <a:buChar char="●"/>
            </a:pPr>
            <a:r>
              <a:rPr lang="en">
                <a:solidFill>
                  <a:schemeClr val="lt1"/>
                </a:solidFill>
              </a:rPr>
              <a:t>October 19-30 College Application Week:  During these weeks, many NC colleges and universities waive their application fees</a:t>
            </a:r>
            <a:endParaRPr>
              <a:solidFill>
                <a:schemeClr val="lt1"/>
              </a:solidFill>
            </a:endParaRPr>
          </a:p>
          <a:p>
            <a:pPr marL="0" lvl="0" indent="0" algn="l" rtl="0">
              <a:spcBef>
                <a:spcPts val="1600"/>
              </a:spcBef>
              <a:spcAft>
                <a:spcPts val="0"/>
              </a:spcAft>
              <a:buNone/>
            </a:pPr>
            <a:r>
              <a:rPr lang="en">
                <a:solidFill>
                  <a:schemeClr val="lt1"/>
                </a:solidFill>
              </a:rPr>
              <a:t>        </a:t>
            </a:r>
            <a:r>
              <a:rPr lang="en" u="sng">
                <a:solidFill>
                  <a:schemeClr val="hlink"/>
                </a:solidFill>
                <a:hlinkClick r:id="rId3"/>
              </a:rPr>
              <a:t>https://www.cfnc.org/apply-to-college/nc-countdown-to-college</a:t>
            </a:r>
            <a:endParaRPr>
              <a:solidFill>
                <a:schemeClr val="lt1"/>
              </a:solidFill>
            </a:endParaRPr>
          </a:p>
          <a:p>
            <a:pPr marL="457200" lvl="0" indent="-342900" algn="l" rtl="0">
              <a:spcBef>
                <a:spcPts val="1600"/>
              </a:spcBef>
              <a:spcAft>
                <a:spcPts val="0"/>
              </a:spcAft>
              <a:buClr>
                <a:schemeClr val="lt1"/>
              </a:buClr>
              <a:buSzPts val="1800"/>
              <a:buChar char="●"/>
            </a:pPr>
            <a:r>
              <a:rPr lang="en">
                <a:solidFill>
                  <a:schemeClr val="lt1"/>
                </a:solidFill>
              </a:rPr>
              <a:t>Many colleges are offering virtual tours/meets for prospective students.  Check out their websites for more info!</a:t>
            </a:r>
            <a:endParaRPr>
              <a:solidFill>
                <a:schemeClr val="lt1"/>
              </a:solidFill>
            </a:endParaRPr>
          </a:p>
          <a:p>
            <a:pPr marL="0" lvl="0" indent="0" algn="l" rtl="0">
              <a:spcBef>
                <a:spcPts val="1600"/>
              </a:spcBef>
              <a:spcAft>
                <a:spcPts val="0"/>
              </a:spcAft>
              <a:buNone/>
            </a:pPr>
            <a:endParaRPr>
              <a:solidFill>
                <a:schemeClr val="lt1"/>
              </a:solidFill>
            </a:endParaRPr>
          </a:p>
          <a:p>
            <a:pPr marL="0" lvl="0" indent="0" algn="l" rtl="0">
              <a:spcBef>
                <a:spcPts val="1600"/>
              </a:spcBef>
              <a:spcAft>
                <a:spcPts val="0"/>
              </a:spcAft>
              <a:buNone/>
            </a:pPr>
            <a:endParaRPr>
              <a:solidFill>
                <a:schemeClr val="lt1"/>
              </a:solidFill>
            </a:endParaRPr>
          </a:p>
          <a:p>
            <a:pPr marL="0" lvl="0" indent="0" algn="l" rtl="0">
              <a:spcBef>
                <a:spcPts val="1600"/>
              </a:spcBef>
              <a:spcAft>
                <a:spcPts val="0"/>
              </a:spcAft>
              <a:buNone/>
            </a:pPr>
            <a:endParaRPr>
              <a:solidFill>
                <a:schemeClr val="lt1"/>
              </a:solidFill>
            </a:endParaRPr>
          </a:p>
          <a:p>
            <a:pPr marL="0" lvl="0" indent="0" algn="l" rtl="0">
              <a:spcBef>
                <a:spcPts val="1600"/>
              </a:spcBef>
              <a:spcAft>
                <a:spcPts val="0"/>
              </a:spcAft>
              <a:buNone/>
            </a:pPr>
            <a:endParaRPr>
              <a:solidFill>
                <a:schemeClr val="lt1"/>
              </a:solidFill>
            </a:endParaRPr>
          </a:p>
          <a:p>
            <a:pPr marL="457200" lvl="0" indent="0" algn="l" rtl="0">
              <a:spcBef>
                <a:spcPts val="1600"/>
              </a:spcBef>
              <a:spcAft>
                <a:spcPts val="1600"/>
              </a:spcAft>
              <a:buNone/>
            </a:pPr>
            <a:endParaRPr>
              <a:solidFill>
                <a:schemeClr val="l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11700" y="181725"/>
            <a:ext cx="8520600" cy="56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chemeClr val="lt2"/>
                </a:solidFill>
              </a:rPr>
              <a:t>Questions? Email us!</a:t>
            </a:r>
            <a:endParaRPr sz="2500" b="1">
              <a:solidFill>
                <a:schemeClr val="lt2"/>
              </a:solidFill>
            </a:endParaRPr>
          </a:p>
        </p:txBody>
      </p:sp>
      <p:sp>
        <p:nvSpPr>
          <p:cNvPr id="199" name="Google Shape;199;p31"/>
          <p:cNvSpPr txBox="1">
            <a:spLocks noGrp="1"/>
          </p:cNvSpPr>
          <p:nvPr>
            <p:ph type="body" idx="1"/>
          </p:nvPr>
        </p:nvSpPr>
        <p:spPr>
          <a:xfrm>
            <a:off x="311700" y="621750"/>
            <a:ext cx="8520600" cy="42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Arial"/>
                <a:ea typeface="Arial"/>
                <a:cs typeface="Arial"/>
                <a:sym typeface="Arial"/>
              </a:rPr>
              <a:t>Sandra Bowen</a:t>
            </a:r>
            <a:r>
              <a:rPr lang="en">
                <a:solidFill>
                  <a:srgbClr val="FFFFFF"/>
                </a:solidFill>
                <a:latin typeface="Arial"/>
                <a:ea typeface="Arial"/>
                <a:cs typeface="Arial"/>
                <a:sym typeface="Arial"/>
              </a:rPr>
              <a:t> – School Counselor for students with last names beginning A-G</a:t>
            </a:r>
            <a:endParaRPr>
              <a:solidFill>
                <a:srgbClr val="FFFFFF"/>
              </a:solidFill>
              <a:latin typeface="Arial"/>
              <a:ea typeface="Arial"/>
              <a:cs typeface="Arial"/>
              <a:sym typeface="Arial"/>
            </a:endParaRPr>
          </a:p>
          <a:p>
            <a:pPr marL="0" lvl="0" indent="0" algn="l" rtl="0">
              <a:spcBef>
                <a:spcPts val="0"/>
              </a:spcBef>
              <a:spcAft>
                <a:spcPts val="0"/>
              </a:spcAft>
              <a:buNone/>
            </a:pPr>
            <a:r>
              <a:rPr lang="en" u="sng">
                <a:solidFill>
                  <a:schemeClr val="lt2"/>
                </a:solidFill>
                <a:latin typeface="Arial"/>
                <a:ea typeface="Arial"/>
                <a:cs typeface="Arial"/>
                <a:sym typeface="Arial"/>
              </a:rPr>
              <a:t>s</a:t>
            </a:r>
            <a:r>
              <a:rPr lang="en" u="sng">
                <a:solidFill>
                  <a:schemeClr val="lt2"/>
                </a:solidFill>
                <a:latin typeface="Arial"/>
                <a:ea typeface="Arial"/>
                <a:cs typeface="Arial"/>
                <a:sym typeface="Arial"/>
                <a:hlinkClick r:id="rId4">
                  <a:extLst>
                    <a:ext uri="{A12FA001-AC4F-418D-AE19-62706E023703}">
                      <ahyp:hlinkClr xmlns="" xmlns:ahyp="http://schemas.microsoft.com/office/drawing/2018/hyperlinkcolor" val="tx"/>
                    </a:ext>
                  </a:extLst>
                </a:hlinkClick>
              </a:rPr>
              <a:t>andra.bowen@stokes.k12.nc.us</a:t>
            </a:r>
            <a:endParaRPr>
              <a:solidFill>
                <a:schemeClr val="lt2"/>
              </a:solidFill>
              <a:latin typeface="Arial"/>
              <a:ea typeface="Arial"/>
              <a:cs typeface="Arial"/>
              <a:sym typeface="Arial"/>
            </a:endParaRPr>
          </a:p>
          <a:p>
            <a:pPr marL="0" lvl="0" indent="0" algn="l" rtl="0">
              <a:spcBef>
                <a:spcPts val="0"/>
              </a:spcBef>
              <a:spcAft>
                <a:spcPts val="0"/>
              </a:spcAft>
              <a:buNone/>
            </a:pPr>
            <a:endParaRPr sz="1200">
              <a:solidFill>
                <a:srgbClr val="FFFFFF"/>
              </a:solidFill>
              <a:latin typeface="Arial"/>
              <a:ea typeface="Arial"/>
              <a:cs typeface="Arial"/>
              <a:sym typeface="Arial"/>
            </a:endParaRPr>
          </a:p>
          <a:p>
            <a:pPr marL="0" lvl="0" indent="0" algn="l" rtl="0">
              <a:spcBef>
                <a:spcPts val="0"/>
              </a:spcBef>
              <a:spcAft>
                <a:spcPts val="0"/>
              </a:spcAft>
              <a:buNone/>
            </a:pPr>
            <a:r>
              <a:rPr lang="en" b="1">
                <a:solidFill>
                  <a:srgbClr val="FFFFFF"/>
                </a:solidFill>
                <a:latin typeface="Arial"/>
                <a:ea typeface="Arial"/>
                <a:cs typeface="Arial"/>
                <a:sym typeface="Arial"/>
              </a:rPr>
              <a:t>Michelle Ring</a:t>
            </a:r>
            <a:r>
              <a:rPr lang="en">
                <a:solidFill>
                  <a:srgbClr val="FFFFFF"/>
                </a:solidFill>
                <a:latin typeface="Arial"/>
                <a:ea typeface="Arial"/>
                <a:cs typeface="Arial"/>
                <a:sym typeface="Arial"/>
              </a:rPr>
              <a:t> – School Counselor for students with last names beginning H-O</a:t>
            </a:r>
            <a:endParaRPr>
              <a:solidFill>
                <a:srgbClr val="FFFFFF"/>
              </a:solidFill>
              <a:latin typeface="Arial"/>
              <a:ea typeface="Arial"/>
              <a:cs typeface="Arial"/>
              <a:sym typeface="Arial"/>
            </a:endParaRPr>
          </a:p>
          <a:p>
            <a:pPr marL="0" lvl="0" indent="0" algn="l" rtl="0">
              <a:spcBef>
                <a:spcPts val="0"/>
              </a:spcBef>
              <a:spcAft>
                <a:spcPts val="0"/>
              </a:spcAft>
              <a:buNone/>
            </a:pPr>
            <a:r>
              <a:rPr lang="en" u="sng">
                <a:solidFill>
                  <a:schemeClr val="lt2"/>
                </a:solidFill>
                <a:latin typeface="Arial"/>
                <a:ea typeface="Arial"/>
                <a:cs typeface="Arial"/>
                <a:sym typeface="Arial"/>
                <a:hlinkClick r:id="rId5">
                  <a:extLst>
                    <a:ext uri="{A12FA001-AC4F-418D-AE19-62706E023703}">
                      <ahyp:hlinkClr xmlns="" xmlns:ahyp="http://schemas.microsoft.com/office/drawing/2018/hyperlinkcolor" val="tx"/>
                    </a:ext>
                  </a:extLst>
                </a:hlinkClick>
              </a:rPr>
              <a:t>michelle.ring@stokes.k12.nc.us</a:t>
            </a:r>
            <a:endParaRPr>
              <a:solidFill>
                <a:schemeClr val="lt2"/>
              </a:solidFill>
              <a:latin typeface="Arial"/>
              <a:ea typeface="Arial"/>
              <a:cs typeface="Arial"/>
              <a:sym typeface="Arial"/>
            </a:endParaRPr>
          </a:p>
          <a:p>
            <a:pPr marL="0" lvl="0" indent="0" algn="l" rtl="0">
              <a:spcBef>
                <a:spcPts val="0"/>
              </a:spcBef>
              <a:spcAft>
                <a:spcPts val="0"/>
              </a:spcAft>
              <a:buNone/>
            </a:pPr>
            <a:endParaRPr sz="1200">
              <a:solidFill>
                <a:srgbClr val="FFFFFF"/>
              </a:solidFill>
              <a:latin typeface="Arial"/>
              <a:ea typeface="Arial"/>
              <a:cs typeface="Arial"/>
              <a:sym typeface="Arial"/>
            </a:endParaRPr>
          </a:p>
          <a:p>
            <a:pPr marL="0" lvl="0" indent="0" algn="l" rtl="0">
              <a:spcBef>
                <a:spcPts val="0"/>
              </a:spcBef>
              <a:spcAft>
                <a:spcPts val="0"/>
              </a:spcAft>
              <a:buNone/>
            </a:pPr>
            <a:r>
              <a:rPr lang="en" b="1">
                <a:solidFill>
                  <a:srgbClr val="FFFFFF"/>
                </a:solidFill>
                <a:latin typeface="Arial"/>
                <a:ea typeface="Arial"/>
                <a:cs typeface="Arial"/>
                <a:sym typeface="Arial"/>
              </a:rPr>
              <a:t>Kate Hough</a:t>
            </a:r>
            <a:r>
              <a:rPr lang="en">
                <a:solidFill>
                  <a:srgbClr val="FFFFFF"/>
                </a:solidFill>
                <a:latin typeface="Arial"/>
                <a:ea typeface="Arial"/>
                <a:cs typeface="Arial"/>
                <a:sym typeface="Arial"/>
              </a:rPr>
              <a:t> – School Counselor for students with last names beginning P-Z</a:t>
            </a:r>
            <a:endParaRPr>
              <a:solidFill>
                <a:srgbClr val="FFFFFF"/>
              </a:solidFill>
              <a:latin typeface="Arial"/>
              <a:ea typeface="Arial"/>
              <a:cs typeface="Arial"/>
              <a:sym typeface="Arial"/>
            </a:endParaRPr>
          </a:p>
          <a:p>
            <a:pPr marL="0" lvl="0" indent="0" algn="l" rtl="0">
              <a:spcBef>
                <a:spcPts val="0"/>
              </a:spcBef>
              <a:spcAft>
                <a:spcPts val="0"/>
              </a:spcAft>
              <a:buNone/>
            </a:pPr>
            <a:r>
              <a:rPr lang="en" u="sng">
                <a:solidFill>
                  <a:schemeClr val="lt2"/>
                </a:solidFill>
                <a:latin typeface="Arial"/>
                <a:ea typeface="Arial"/>
                <a:cs typeface="Arial"/>
                <a:sym typeface="Arial"/>
                <a:hlinkClick r:id="rId6">
                  <a:extLst>
                    <a:ext uri="{A12FA001-AC4F-418D-AE19-62706E023703}">
                      <ahyp:hlinkClr xmlns="" xmlns:ahyp="http://schemas.microsoft.com/office/drawing/2018/hyperlinkcolor" val="tx"/>
                    </a:ext>
                  </a:extLst>
                </a:hlinkClick>
              </a:rPr>
              <a:t>kathryn.hough@stokes.k12.nc.us</a:t>
            </a:r>
            <a:endParaRPr>
              <a:solidFill>
                <a:schemeClr val="lt2"/>
              </a:solidFill>
              <a:latin typeface="Arial"/>
              <a:ea typeface="Arial"/>
              <a:cs typeface="Arial"/>
              <a:sym typeface="Arial"/>
            </a:endParaRPr>
          </a:p>
          <a:p>
            <a:pPr marL="0" lvl="0" indent="0" algn="l" rtl="0">
              <a:spcBef>
                <a:spcPts val="0"/>
              </a:spcBef>
              <a:spcAft>
                <a:spcPts val="0"/>
              </a:spcAft>
              <a:buNone/>
            </a:pPr>
            <a:endParaRPr sz="1200">
              <a:solidFill>
                <a:srgbClr val="FFFFFF"/>
              </a:solidFill>
              <a:latin typeface="Arial"/>
              <a:ea typeface="Arial"/>
              <a:cs typeface="Arial"/>
              <a:sym typeface="Arial"/>
            </a:endParaRPr>
          </a:p>
          <a:p>
            <a:pPr marL="0" lvl="0" indent="0" algn="l" rtl="0">
              <a:spcBef>
                <a:spcPts val="0"/>
              </a:spcBef>
              <a:spcAft>
                <a:spcPts val="0"/>
              </a:spcAft>
              <a:buNone/>
            </a:pPr>
            <a:r>
              <a:rPr lang="en" b="1">
                <a:solidFill>
                  <a:srgbClr val="FFFFFF"/>
                </a:solidFill>
                <a:latin typeface="Arial"/>
                <a:ea typeface="Arial"/>
                <a:cs typeface="Arial"/>
                <a:sym typeface="Arial"/>
              </a:rPr>
              <a:t>Ashley King</a:t>
            </a:r>
            <a:r>
              <a:rPr lang="en">
                <a:solidFill>
                  <a:srgbClr val="FFFFFF"/>
                </a:solidFill>
                <a:latin typeface="Arial"/>
                <a:ea typeface="Arial"/>
                <a:cs typeface="Arial"/>
                <a:sym typeface="Arial"/>
              </a:rPr>
              <a:t> – College Adviser</a:t>
            </a:r>
            <a:endParaRPr>
              <a:solidFill>
                <a:srgbClr val="FFFFFF"/>
              </a:solidFill>
              <a:latin typeface="Arial"/>
              <a:ea typeface="Arial"/>
              <a:cs typeface="Arial"/>
              <a:sym typeface="Arial"/>
            </a:endParaRPr>
          </a:p>
          <a:p>
            <a:pPr marL="0" lvl="0" indent="0" algn="l" rtl="0">
              <a:spcBef>
                <a:spcPts val="0"/>
              </a:spcBef>
              <a:spcAft>
                <a:spcPts val="0"/>
              </a:spcAft>
              <a:buNone/>
            </a:pPr>
            <a:r>
              <a:rPr lang="en" u="sng">
                <a:solidFill>
                  <a:schemeClr val="lt2"/>
                </a:solidFill>
                <a:latin typeface="Arial"/>
                <a:ea typeface="Arial"/>
                <a:cs typeface="Arial"/>
                <a:sym typeface="Arial"/>
              </a:rPr>
              <a:t>a</a:t>
            </a:r>
            <a:r>
              <a:rPr lang="en" u="sng">
                <a:solidFill>
                  <a:schemeClr val="lt2"/>
                </a:solidFill>
                <a:latin typeface="Arial"/>
                <a:ea typeface="Arial"/>
                <a:cs typeface="Arial"/>
                <a:sym typeface="Arial"/>
                <a:hlinkClick r:id="rId7">
                  <a:extLst>
                    <a:ext uri="{A12FA001-AC4F-418D-AE19-62706E023703}">
                      <ahyp:hlinkClr xmlns="" xmlns:ahyp="http://schemas.microsoft.com/office/drawing/2018/hyperlinkcolor" val="tx"/>
                    </a:ext>
                  </a:extLst>
                </a:hlinkClick>
              </a:rPr>
              <a:t>shley.king@stokes.k12.nc.us</a:t>
            </a:r>
            <a:endParaRPr>
              <a:solidFill>
                <a:schemeClr val="lt2"/>
              </a:solidFill>
              <a:latin typeface="Arial"/>
              <a:ea typeface="Arial"/>
              <a:cs typeface="Arial"/>
              <a:sym typeface="Arial"/>
            </a:endParaRPr>
          </a:p>
          <a:p>
            <a:pPr marL="0" lvl="0" indent="0" algn="l" rtl="0">
              <a:spcBef>
                <a:spcPts val="0"/>
              </a:spcBef>
              <a:spcAft>
                <a:spcPts val="0"/>
              </a:spcAft>
              <a:buNone/>
            </a:pPr>
            <a:endParaRPr sz="1200">
              <a:solidFill>
                <a:srgbClr val="FFFFFF"/>
              </a:solidFill>
              <a:latin typeface="Arial"/>
              <a:ea typeface="Arial"/>
              <a:cs typeface="Arial"/>
              <a:sym typeface="Arial"/>
            </a:endParaRPr>
          </a:p>
          <a:p>
            <a:pPr marL="0" lvl="0" indent="0" algn="l" rtl="0">
              <a:spcBef>
                <a:spcPts val="0"/>
              </a:spcBef>
              <a:spcAft>
                <a:spcPts val="0"/>
              </a:spcAft>
              <a:buNone/>
            </a:pPr>
            <a:r>
              <a:rPr lang="en" b="1">
                <a:solidFill>
                  <a:srgbClr val="FFFFFF"/>
                </a:solidFill>
                <a:latin typeface="Arial"/>
                <a:ea typeface="Arial"/>
                <a:cs typeface="Arial"/>
                <a:sym typeface="Arial"/>
              </a:rPr>
              <a:t>Holly Kidd</a:t>
            </a:r>
            <a:r>
              <a:rPr lang="en">
                <a:solidFill>
                  <a:srgbClr val="FFFFFF"/>
                </a:solidFill>
                <a:latin typeface="Arial"/>
                <a:ea typeface="Arial"/>
                <a:cs typeface="Arial"/>
                <a:sym typeface="Arial"/>
              </a:rPr>
              <a:t> – High School Career Coach (Forsyth Tech representative)</a:t>
            </a:r>
            <a:endParaRPr>
              <a:solidFill>
                <a:srgbClr val="FFFFFF"/>
              </a:solidFill>
              <a:latin typeface="Arial"/>
              <a:ea typeface="Arial"/>
              <a:cs typeface="Arial"/>
              <a:sym typeface="Arial"/>
            </a:endParaRPr>
          </a:p>
          <a:p>
            <a:pPr marL="0" lvl="0" indent="0" algn="l" rtl="0">
              <a:spcBef>
                <a:spcPts val="0"/>
              </a:spcBef>
              <a:spcAft>
                <a:spcPts val="0"/>
              </a:spcAft>
              <a:buNone/>
            </a:pPr>
            <a:r>
              <a:rPr lang="en" u="sng">
                <a:solidFill>
                  <a:schemeClr val="lt2"/>
                </a:solidFill>
                <a:latin typeface="Arial"/>
                <a:ea typeface="Arial"/>
                <a:cs typeface="Arial"/>
                <a:sym typeface="Arial"/>
                <a:hlinkClick r:id="rId8">
                  <a:extLst>
                    <a:ext uri="{A12FA001-AC4F-418D-AE19-62706E023703}">
                      <ahyp:hlinkClr xmlns="" xmlns:ahyp="http://schemas.microsoft.com/office/drawing/2018/hyperlinkcolor" val="tx"/>
                    </a:ext>
                  </a:extLst>
                </a:hlinkClick>
              </a:rPr>
              <a:t>holly.kidd@stokes.k12.nc.us or hkidd@forsythtech.edu</a:t>
            </a:r>
            <a:endParaRPr/>
          </a:p>
        </p:txBody>
      </p:sp>
      <p:pic>
        <p:nvPicPr>
          <p:cNvPr id="5" name="Slide 19.m4a">
            <a:hlinkClick r:id="" action="ppaction://media"/>
          </p:cNvPr>
          <p:cNvPicPr>
            <a:picLocks noRot="1" noChangeAspect="1"/>
          </p:cNvPicPr>
          <p:nvPr>
            <a:audioFile r:link="rId1"/>
          </p:nvPr>
        </p:nvPicPr>
        <p:blipFill>
          <a:blip r:embed="rId9"/>
          <a:stretch>
            <a:fillRect/>
          </a:stretch>
        </p:blipFill>
        <p:spPr>
          <a:xfrm>
            <a:off x="8574350" y="25319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p:txBody>
          <a:bodyPr/>
          <a:lstStyle/>
          <a:p>
            <a:pPr lvl="0"/>
            <a:r>
              <a:rPr lang="en-US" dirty="0" smtClean="0">
                <a:solidFill>
                  <a:schemeClr val="bg1"/>
                </a:solidFill>
              </a:rPr>
              <a:t>Topics to be Covered in this Presentation</a:t>
            </a:r>
          </a:p>
          <a:p>
            <a:pPr lvl="0"/>
            <a:endParaRPr lang="en-US" dirty="0"/>
          </a:p>
        </p:txBody>
      </p:sp>
      <p:sp>
        <p:nvSpPr>
          <p:cNvPr id="67" name="Google Shape;67;p14"/>
          <p:cNvSpPr txBox="1">
            <a:spLocks noGrp="1"/>
          </p:cNvSpPr>
          <p:nvPr>
            <p:ph type="body" idx="1"/>
          </p:nvPr>
        </p:nvSpPr>
        <p:spPr/>
        <p:txBody>
          <a:bodyPr/>
          <a:lstStyle/>
          <a:p>
            <a:pPr lvl="0"/>
            <a:r>
              <a:rPr lang="en-US" dirty="0" smtClean="0">
                <a:solidFill>
                  <a:schemeClr val="bg1"/>
                </a:solidFill>
              </a:rPr>
              <a:t>Transcripts</a:t>
            </a:r>
          </a:p>
          <a:p>
            <a:pPr lvl="0"/>
            <a:r>
              <a:rPr lang="en-US" dirty="0" smtClean="0">
                <a:solidFill>
                  <a:schemeClr val="bg1"/>
                </a:solidFill>
              </a:rPr>
              <a:t>Senior Activities Sheets and Contracts</a:t>
            </a:r>
          </a:p>
          <a:p>
            <a:pPr lvl="0"/>
            <a:r>
              <a:rPr lang="en-US" dirty="0" smtClean="0">
                <a:solidFill>
                  <a:schemeClr val="bg1"/>
                </a:solidFill>
              </a:rPr>
              <a:t>College Application Process</a:t>
            </a:r>
          </a:p>
          <a:p>
            <a:pPr lvl="0"/>
            <a:r>
              <a:rPr lang="en-US" dirty="0" smtClean="0">
                <a:solidFill>
                  <a:schemeClr val="bg1"/>
                </a:solidFill>
              </a:rPr>
              <a:t>Residency Determination Service (for NC in-state tuition)</a:t>
            </a:r>
          </a:p>
          <a:p>
            <a:pPr lvl="0"/>
            <a:r>
              <a:rPr lang="en-US" dirty="0" smtClean="0">
                <a:solidFill>
                  <a:schemeClr val="bg1"/>
                </a:solidFill>
              </a:rPr>
              <a:t>College Entrance Testing</a:t>
            </a:r>
          </a:p>
          <a:p>
            <a:pPr lvl="0"/>
            <a:r>
              <a:rPr lang="en-US" dirty="0" smtClean="0">
                <a:solidFill>
                  <a:schemeClr val="bg1"/>
                </a:solidFill>
              </a:rPr>
              <a:t>Financial Aid/Scholarships</a:t>
            </a:r>
          </a:p>
          <a:p>
            <a:pPr lvl="0"/>
            <a:r>
              <a:rPr lang="en-US" dirty="0" smtClean="0">
                <a:solidFill>
                  <a:schemeClr val="bg1"/>
                </a:solidFill>
              </a:rPr>
              <a:t>Military</a:t>
            </a:r>
          </a:p>
          <a:p>
            <a:pPr lvl="0"/>
            <a:r>
              <a:rPr lang="en-US" dirty="0" smtClean="0">
                <a:solidFill>
                  <a:schemeClr val="bg1"/>
                </a:solidFill>
              </a:rPr>
              <a:t>NCAA Registration</a:t>
            </a:r>
          </a:p>
          <a:p>
            <a:pPr lvl="0"/>
            <a:r>
              <a:rPr lang="en-US" dirty="0" smtClean="0">
                <a:solidFill>
                  <a:schemeClr val="bg1"/>
                </a:solidFill>
              </a:rPr>
              <a:t>Forsyth Tech/Dual Enrollment</a:t>
            </a:r>
          </a:p>
          <a:p>
            <a:pPr lvl="0"/>
            <a:r>
              <a:rPr lang="en-US" dirty="0" smtClean="0">
                <a:solidFill>
                  <a:schemeClr val="bg1"/>
                </a:solidFill>
              </a:rPr>
              <a:t>Important Dates</a:t>
            </a:r>
            <a:endParaRPr lang="en-US" dirty="0">
              <a:solidFill>
                <a:schemeClr val="bg1"/>
              </a:solidFill>
            </a:endParaRPr>
          </a:p>
        </p:txBody>
      </p:sp>
      <p:pic>
        <p:nvPicPr>
          <p:cNvPr id="68" name="Google Shape;68;p14"/>
          <p:cNvPicPr preferRelativeResize="0"/>
          <p:nvPr/>
        </p:nvPicPr>
        <p:blipFill>
          <a:blip r:embed="rId4">
            <a:alphaModFix/>
          </a:blip>
          <a:stretch>
            <a:fillRect/>
          </a:stretch>
        </p:blipFill>
        <p:spPr>
          <a:xfrm>
            <a:off x="5354225" y="2721275"/>
            <a:ext cx="2933250" cy="2053275"/>
          </a:xfrm>
          <a:prstGeom prst="rect">
            <a:avLst/>
          </a:prstGeom>
          <a:noFill/>
          <a:ln>
            <a:noFill/>
          </a:ln>
        </p:spPr>
      </p:pic>
      <p:pic>
        <p:nvPicPr>
          <p:cNvPr id="6" name="Slide 2.m4a">
            <a:hlinkClick r:id="" action="ppaction://media"/>
          </p:cNvPr>
          <p:cNvPicPr>
            <a:picLocks noRot="1" noChangeAspect="1"/>
          </p:cNvPicPr>
          <p:nvPr>
            <a:audioFile r:link="rId1"/>
          </p:nvPr>
        </p:nvPicPr>
        <p:blipFill>
          <a:blip r:embed="rId5"/>
          <a:stretch>
            <a:fillRect/>
          </a:stretch>
        </p:blipFill>
        <p:spPr>
          <a:xfrm>
            <a:off x="8023934" y="74147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229550"/>
            <a:ext cx="8520600" cy="5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Let’s Review your High School Transcript</a:t>
            </a:r>
            <a:endParaRPr b="1" u="sng">
              <a:solidFill>
                <a:schemeClr val="lt2"/>
              </a:solidFill>
            </a:endParaRPr>
          </a:p>
        </p:txBody>
      </p:sp>
      <p:sp>
        <p:nvSpPr>
          <p:cNvPr id="75" name="Google Shape;75;p15"/>
          <p:cNvSpPr txBox="1">
            <a:spLocks noGrp="1"/>
          </p:cNvSpPr>
          <p:nvPr>
            <p:ph type="body" idx="1"/>
          </p:nvPr>
        </p:nvSpPr>
        <p:spPr>
          <a:xfrm>
            <a:off x="311700" y="870400"/>
            <a:ext cx="8520600" cy="3835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
                <a:solidFill>
                  <a:schemeClr val="lt1"/>
                </a:solidFill>
              </a:rPr>
              <a:t>A copy of your transcript was emailed to you by your counselor</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Contact Information</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Final Grades and Credits earned for each class 9th-11th grade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Quality Points:  Weighted and Unweighted</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Flags</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UNC Board of Governors Minimum Course Requirements Remaining</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Performance Information</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Testing Information</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Curriculum Related Work Experience and Awards/Achievements and Extracurricular Activities</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Signature Line, Obtaining an Official Transcript</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Grading and GPA details</a:t>
            </a:r>
            <a:endParaRPr>
              <a:solidFill>
                <a:schemeClr val="lt1"/>
              </a:solidFill>
            </a:endParaRPr>
          </a:p>
        </p:txBody>
      </p:sp>
      <p:pic>
        <p:nvPicPr>
          <p:cNvPr id="5" name="Slide 3.m4a">
            <a:hlinkClick r:id="" action="ppaction://media"/>
          </p:cNvPr>
          <p:cNvPicPr>
            <a:picLocks noRot="1" noChangeAspect="1"/>
          </p:cNvPicPr>
          <p:nvPr>
            <a:audioFile r:link="rId1"/>
          </p:nvPr>
        </p:nvPicPr>
        <p:blipFill>
          <a:blip r:embed="rId4"/>
          <a:stretch>
            <a:fillRect/>
          </a:stretch>
        </p:blipFill>
        <p:spPr>
          <a:xfrm>
            <a:off x="7890769" y="55503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133900"/>
            <a:ext cx="8520600" cy="5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Senior Activities Sheets and Contracts</a:t>
            </a:r>
            <a:endParaRPr b="1" u="sng">
              <a:solidFill>
                <a:schemeClr val="lt2"/>
              </a:solidFill>
            </a:endParaRPr>
          </a:p>
        </p:txBody>
      </p:sp>
      <p:sp>
        <p:nvSpPr>
          <p:cNvPr id="82" name="Google Shape;82;p16"/>
          <p:cNvSpPr txBox="1">
            <a:spLocks noGrp="1"/>
          </p:cNvSpPr>
          <p:nvPr>
            <p:ph type="body" idx="1"/>
          </p:nvPr>
        </p:nvSpPr>
        <p:spPr>
          <a:xfrm>
            <a:off x="311700" y="774750"/>
            <a:ext cx="8520600" cy="440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2"/>
                </a:solidFill>
                <a:latin typeface="Arial"/>
                <a:ea typeface="Arial"/>
                <a:cs typeface="Arial"/>
                <a:sym typeface="Arial"/>
              </a:rPr>
              <a:t>Senior Activities Sheets</a:t>
            </a:r>
            <a:r>
              <a:rPr lang="en" sz="1700" b="1">
                <a:solidFill>
                  <a:srgbClr val="FFFFFF"/>
                </a:solidFill>
                <a:latin typeface="Arial"/>
                <a:ea typeface="Arial"/>
                <a:cs typeface="Arial"/>
                <a:sym typeface="Arial"/>
              </a:rPr>
              <a:t> </a:t>
            </a:r>
            <a:r>
              <a:rPr lang="en" sz="1700">
                <a:solidFill>
                  <a:srgbClr val="FFFFFF"/>
                </a:solidFill>
                <a:latin typeface="Arial"/>
                <a:ea typeface="Arial"/>
                <a:cs typeface="Arial"/>
                <a:sym typeface="Arial"/>
              </a:rPr>
              <a:t>– please refer to the email sent to you by Ms. Ashley King</a:t>
            </a:r>
            <a:endParaRPr sz="1700">
              <a:solidFill>
                <a:srgbClr val="FFFFFF"/>
              </a:solidFill>
              <a:latin typeface="Arial"/>
              <a:ea typeface="Arial"/>
              <a:cs typeface="Arial"/>
              <a:sym typeface="Arial"/>
            </a:endParaRPr>
          </a:p>
          <a:p>
            <a:pPr marL="0" lvl="0" indent="0" algn="l" rtl="0">
              <a:spcBef>
                <a:spcPts val="0"/>
              </a:spcBef>
              <a:spcAft>
                <a:spcPts val="0"/>
              </a:spcAft>
              <a:buNone/>
            </a:pPr>
            <a:endParaRPr sz="1700">
              <a:solidFill>
                <a:schemeClr val="lt1"/>
              </a:solidFill>
              <a:latin typeface="Arial"/>
              <a:ea typeface="Arial"/>
              <a:cs typeface="Arial"/>
              <a:sym typeface="Arial"/>
            </a:endParaRPr>
          </a:p>
          <a:p>
            <a:pPr marL="0" lvl="0" indent="0" algn="l" rtl="0">
              <a:spcBef>
                <a:spcPts val="0"/>
              </a:spcBef>
              <a:spcAft>
                <a:spcPts val="0"/>
              </a:spcAft>
              <a:buNone/>
            </a:pPr>
            <a:r>
              <a:rPr lang="en" sz="1700">
                <a:solidFill>
                  <a:schemeClr val="lt1"/>
                </a:solidFill>
                <a:latin typeface="Arial"/>
                <a:ea typeface="Arial"/>
                <a:cs typeface="Arial"/>
                <a:sym typeface="Arial"/>
              </a:rPr>
              <a:t>*</a:t>
            </a:r>
            <a:r>
              <a:rPr lang="en" sz="1700">
                <a:solidFill>
                  <a:srgbClr val="FFFFFF"/>
                </a:solidFill>
                <a:latin typeface="Arial"/>
                <a:ea typeface="Arial"/>
                <a:cs typeface="Arial"/>
                <a:sym typeface="Arial"/>
              </a:rPr>
              <a:t>You must complete this Google form so we can gather important information about you to assist you in applying to college/scholarships</a:t>
            </a:r>
            <a:endParaRPr sz="1700">
              <a:solidFill>
                <a:srgbClr val="FFFFFF"/>
              </a:solidFill>
              <a:latin typeface="Arial"/>
              <a:ea typeface="Arial"/>
              <a:cs typeface="Arial"/>
              <a:sym typeface="Arial"/>
            </a:endParaRPr>
          </a:p>
          <a:p>
            <a:pPr marL="0" lvl="0" indent="0" algn="l" rtl="0">
              <a:spcBef>
                <a:spcPts val="0"/>
              </a:spcBef>
              <a:spcAft>
                <a:spcPts val="0"/>
              </a:spcAft>
              <a:buNone/>
            </a:pPr>
            <a:r>
              <a:rPr lang="en" sz="1700">
                <a:solidFill>
                  <a:schemeClr val="lt1"/>
                </a:solidFill>
                <a:latin typeface="Arial"/>
                <a:ea typeface="Arial"/>
                <a:cs typeface="Arial"/>
                <a:sym typeface="Arial"/>
              </a:rPr>
              <a:t>*</a:t>
            </a:r>
            <a:r>
              <a:rPr lang="en" sz="1700">
                <a:solidFill>
                  <a:srgbClr val="FFFFFF"/>
                </a:solidFill>
                <a:latin typeface="Arial"/>
                <a:ea typeface="Arial"/>
                <a:cs typeface="Arial"/>
                <a:sym typeface="Arial"/>
              </a:rPr>
              <a:t>If you do not complete this form, you will NOT be considered for any scholarships that we coordinate through our school.</a:t>
            </a:r>
            <a:endParaRPr sz="1700">
              <a:solidFill>
                <a:srgbClr val="FFFFFF"/>
              </a:solidFill>
              <a:latin typeface="Arial"/>
              <a:ea typeface="Arial"/>
              <a:cs typeface="Arial"/>
              <a:sym typeface="Arial"/>
            </a:endParaRPr>
          </a:p>
          <a:p>
            <a:pPr marL="0" lvl="0" indent="0" algn="l" rtl="0">
              <a:spcBef>
                <a:spcPts val="0"/>
              </a:spcBef>
              <a:spcAft>
                <a:spcPts val="0"/>
              </a:spcAft>
              <a:buNone/>
            </a:pPr>
            <a:endParaRPr sz="1700">
              <a:solidFill>
                <a:srgbClr val="FFFFFF"/>
              </a:solidFill>
              <a:latin typeface="Arial"/>
              <a:ea typeface="Arial"/>
              <a:cs typeface="Arial"/>
              <a:sym typeface="Arial"/>
            </a:endParaRPr>
          </a:p>
          <a:p>
            <a:pPr marL="0" lvl="0" indent="0" algn="l" rtl="0">
              <a:spcBef>
                <a:spcPts val="0"/>
              </a:spcBef>
              <a:spcAft>
                <a:spcPts val="0"/>
              </a:spcAft>
              <a:buNone/>
            </a:pPr>
            <a:r>
              <a:rPr lang="en" sz="1700" b="1">
                <a:solidFill>
                  <a:schemeClr val="lt2"/>
                </a:solidFill>
                <a:latin typeface="Arial"/>
                <a:ea typeface="Arial"/>
                <a:cs typeface="Arial"/>
                <a:sym typeface="Arial"/>
              </a:rPr>
              <a:t>Senior Contracts</a:t>
            </a:r>
            <a:r>
              <a:rPr lang="en" sz="1700" b="1">
                <a:solidFill>
                  <a:srgbClr val="FFFFFF"/>
                </a:solidFill>
                <a:latin typeface="Arial"/>
                <a:ea typeface="Arial"/>
                <a:cs typeface="Arial"/>
                <a:sym typeface="Arial"/>
              </a:rPr>
              <a:t> </a:t>
            </a:r>
            <a:r>
              <a:rPr lang="en" sz="1700">
                <a:solidFill>
                  <a:srgbClr val="FFFFFF"/>
                </a:solidFill>
                <a:latin typeface="Arial"/>
                <a:ea typeface="Arial"/>
                <a:cs typeface="Arial"/>
                <a:sym typeface="Arial"/>
              </a:rPr>
              <a:t>– You have received a copy of your Senior Contract attached to an email from our Guidance Office.  This contract lists the number of credits you need to earn as well as the specific classes you need to pass in order to graduate this year.</a:t>
            </a:r>
            <a:endParaRPr sz="1700">
              <a:solidFill>
                <a:srgbClr val="FFFFFF"/>
              </a:solidFill>
              <a:latin typeface="Arial"/>
              <a:ea typeface="Arial"/>
              <a:cs typeface="Arial"/>
              <a:sym typeface="Arial"/>
            </a:endParaRPr>
          </a:p>
          <a:p>
            <a:pPr marL="0" lvl="0" indent="0" algn="l" rtl="0">
              <a:spcBef>
                <a:spcPts val="0"/>
              </a:spcBef>
              <a:spcAft>
                <a:spcPts val="0"/>
              </a:spcAft>
              <a:buNone/>
            </a:pPr>
            <a:endParaRPr sz="1700">
              <a:solidFill>
                <a:schemeClr val="lt1"/>
              </a:solidFill>
              <a:latin typeface="Arial"/>
              <a:ea typeface="Arial"/>
              <a:cs typeface="Arial"/>
              <a:sym typeface="Arial"/>
            </a:endParaRPr>
          </a:p>
          <a:p>
            <a:pPr marL="0" lvl="0" indent="0" algn="l" rtl="0">
              <a:spcBef>
                <a:spcPts val="0"/>
              </a:spcBef>
              <a:spcAft>
                <a:spcPts val="0"/>
              </a:spcAft>
              <a:buNone/>
            </a:pPr>
            <a:r>
              <a:rPr lang="en" sz="1700">
                <a:solidFill>
                  <a:schemeClr val="lt1"/>
                </a:solidFill>
                <a:latin typeface="Arial"/>
                <a:ea typeface="Arial"/>
                <a:cs typeface="Arial"/>
                <a:sym typeface="Arial"/>
              </a:rPr>
              <a:t>*</a:t>
            </a:r>
            <a:r>
              <a:rPr lang="en" sz="1700">
                <a:solidFill>
                  <a:srgbClr val="FFFFFF"/>
                </a:solidFill>
                <a:latin typeface="Arial"/>
                <a:ea typeface="Arial"/>
                <a:cs typeface="Arial"/>
                <a:sym typeface="Arial"/>
              </a:rPr>
              <a:t>Please print your contract, sign, have a parent sign, and return the form the guidance office ASAP.  </a:t>
            </a:r>
            <a:r>
              <a:rPr lang="en" sz="1700" b="1" i="1">
                <a:solidFill>
                  <a:srgbClr val="FFFFFF"/>
                </a:solidFill>
                <a:latin typeface="Arial"/>
                <a:ea typeface="Arial"/>
                <a:cs typeface="Arial"/>
                <a:sym typeface="Arial"/>
              </a:rPr>
              <a:t>We must have a signed contract returned for every senior.</a:t>
            </a:r>
            <a:endParaRPr sz="1700" b="1" i="1">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chemeClr val="lt1"/>
              </a:solidFill>
            </a:endParaRPr>
          </a:p>
          <a:p>
            <a:pPr marL="0" lvl="0" indent="0" algn="l" rtl="0">
              <a:spcBef>
                <a:spcPts val="1600"/>
              </a:spcBef>
              <a:spcAft>
                <a:spcPts val="1600"/>
              </a:spcAft>
              <a:buNone/>
            </a:pPr>
            <a:endParaRPr>
              <a:solidFill>
                <a:schemeClr val="lt1"/>
              </a:solidFill>
            </a:endParaRPr>
          </a:p>
        </p:txBody>
      </p:sp>
      <p:pic>
        <p:nvPicPr>
          <p:cNvPr id="5" name="Slide 4.m4a">
            <a:hlinkClick r:id="" action="ppaction://media"/>
          </p:cNvPr>
          <p:cNvPicPr>
            <a:picLocks noRot="1" noChangeAspect="1"/>
          </p:cNvPicPr>
          <p:nvPr>
            <a:audioFile r:link="rId1"/>
          </p:nvPr>
        </p:nvPicPr>
        <p:blipFill>
          <a:blip r:embed="rId4"/>
          <a:stretch>
            <a:fillRect/>
          </a:stretch>
        </p:blipFill>
        <p:spPr>
          <a:xfrm>
            <a:off x="8574349" y="26207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The 4 Year College Application Process</a:t>
            </a:r>
            <a:endParaRPr b="1" u="sng">
              <a:solidFill>
                <a:schemeClr val="lt2"/>
              </a:solidFill>
            </a:endParaRPr>
          </a:p>
        </p:txBody>
      </p:sp>
      <p:sp>
        <p:nvSpPr>
          <p:cNvPr id="89" name="Google Shape;89;p17"/>
          <p:cNvSpPr txBox="1">
            <a:spLocks noGrp="1"/>
          </p:cNvSpPr>
          <p:nvPr>
            <p:ph type="body" idx="1"/>
          </p:nvPr>
        </p:nvSpPr>
        <p:spPr>
          <a:xfrm>
            <a:off x="311700" y="1017725"/>
            <a:ext cx="8520600" cy="3940500"/>
          </a:xfrm>
          <a:prstGeom prst="rect">
            <a:avLst/>
          </a:prstGeom>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u="sng">
                <a:solidFill>
                  <a:srgbClr val="FFFFFF"/>
                </a:solidFill>
              </a:rPr>
              <a:t>Do Your Research!!!</a:t>
            </a:r>
            <a:endParaRPr b="1" u="sng">
              <a:solidFill>
                <a:srgbClr val="FFFFFF"/>
              </a:solidFill>
            </a:endParaRPr>
          </a:p>
          <a:p>
            <a:pPr marL="457200" lvl="0" indent="-342900" algn="l" rtl="0">
              <a:lnSpc>
                <a:spcPct val="100000"/>
              </a:lnSpc>
              <a:spcBef>
                <a:spcPts val="1600"/>
              </a:spcBef>
              <a:spcAft>
                <a:spcPts val="0"/>
              </a:spcAft>
              <a:buClr>
                <a:srgbClr val="FFFFFF"/>
              </a:buClr>
              <a:buSzPts val="1800"/>
              <a:buChar char="●"/>
            </a:pPr>
            <a:r>
              <a:rPr lang="en">
                <a:solidFill>
                  <a:srgbClr val="FFFFFF"/>
                </a:solidFill>
              </a:rPr>
              <a:t>Research Admissions Requirements and Application Deadlines</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Take the Virtual Tour and/or schedule a tour on campus</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u="sng">
                <a:solidFill>
                  <a:srgbClr val="FFFFFF"/>
                </a:solidFill>
              </a:rPr>
              <a:t>Early Action</a:t>
            </a:r>
            <a:r>
              <a:rPr lang="en">
                <a:solidFill>
                  <a:srgbClr val="FFFFFF"/>
                </a:solidFill>
              </a:rPr>
              <a:t> - applicant will receive an early admissions decision that is not binding</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u="sng">
                <a:solidFill>
                  <a:srgbClr val="FFFFFF"/>
                </a:solidFill>
              </a:rPr>
              <a:t>Early Decision</a:t>
            </a:r>
            <a:r>
              <a:rPr lang="en">
                <a:solidFill>
                  <a:srgbClr val="FFFFFF"/>
                </a:solidFill>
              </a:rPr>
              <a:t> (binding) - requires the applicant to commit and withdraw all other applications</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u="sng">
                <a:solidFill>
                  <a:srgbClr val="FFFFFF"/>
                </a:solidFill>
              </a:rPr>
              <a:t>Rolling Admissions</a:t>
            </a:r>
            <a:r>
              <a:rPr lang="en">
                <a:solidFill>
                  <a:srgbClr val="FFFFFF"/>
                </a:solidFill>
              </a:rPr>
              <a:t> - the deadline to apply and admissions decisions are flexible</a:t>
            </a:r>
            <a:endParaRPr sz="1400">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chemeClr val="lt1"/>
                </a:solidFill>
              </a:rPr>
              <a:t>College Visits - </a:t>
            </a:r>
            <a:r>
              <a:rPr lang="en" sz="1400">
                <a:solidFill>
                  <a:schemeClr val="lt1"/>
                </a:solidFill>
              </a:rPr>
              <a:t>Each senior is allowed two days to visit college campuses. These days will count as field trips and not absences if you complete and return the Permission for College Visit form to the guidance office. See your counselor or Mrs. Moretz for this form. </a:t>
            </a:r>
            <a:endParaRPr>
              <a:solidFill>
                <a:srgbClr val="FFFFFF"/>
              </a:solidFill>
            </a:endParaRPr>
          </a:p>
          <a:p>
            <a:pPr marL="457200" lvl="0" indent="-342900" algn="l" rtl="0">
              <a:lnSpc>
                <a:spcPct val="100000"/>
              </a:lnSpc>
              <a:spcBef>
                <a:spcPts val="1600"/>
              </a:spcBef>
              <a:spcAft>
                <a:spcPts val="0"/>
              </a:spcAft>
              <a:buClr>
                <a:srgbClr val="FFFFFF"/>
              </a:buClr>
              <a:buSzPts val="1800"/>
              <a:buChar char="●"/>
            </a:pPr>
            <a:r>
              <a:rPr lang="en">
                <a:solidFill>
                  <a:srgbClr val="FFFFFF"/>
                </a:solidFill>
              </a:rPr>
              <a:t>There are several ways to apply to college. Common sites are (linked): </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u="sng">
                <a:solidFill>
                  <a:schemeClr val="lt2"/>
                </a:solidFill>
                <a:hlinkClick r:id="rId4">
                  <a:extLst>
                    <a:ext uri="{A12FA001-AC4F-418D-AE19-62706E023703}">
                      <ahyp:hlinkClr xmlns="" xmlns:ahyp="http://schemas.microsoft.com/office/drawing/2018/hyperlinkcolor" val="tx"/>
                    </a:ext>
                  </a:extLst>
                </a:hlinkClick>
              </a:rPr>
              <a:t>CFNC</a:t>
            </a:r>
            <a:r>
              <a:rPr lang="en">
                <a:solidFill>
                  <a:srgbClr val="FFFFFF"/>
                </a:solidFill>
              </a:rPr>
              <a:t>, </a:t>
            </a:r>
            <a:r>
              <a:rPr lang="en" u="sng">
                <a:solidFill>
                  <a:schemeClr val="lt2"/>
                </a:solidFill>
                <a:hlinkClick r:id="rId5">
                  <a:extLst>
                    <a:ext uri="{A12FA001-AC4F-418D-AE19-62706E023703}">
                      <ahyp:hlinkClr xmlns="" xmlns:ahyp="http://schemas.microsoft.com/office/drawing/2018/hyperlinkcolor" val="tx"/>
                    </a:ext>
                  </a:extLst>
                </a:hlinkClick>
              </a:rPr>
              <a:t>Coalition</a:t>
            </a:r>
            <a:r>
              <a:rPr lang="en">
                <a:solidFill>
                  <a:srgbClr val="FFFFFF"/>
                </a:solidFill>
              </a:rPr>
              <a:t>, </a:t>
            </a:r>
            <a:r>
              <a:rPr lang="en" u="sng">
                <a:solidFill>
                  <a:schemeClr val="lt2"/>
                </a:solidFill>
                <a:hlinkClick r:id="rId6">
                  <a:extLst>
                    <a:ext uri="{A12FA001-AC4F-418D-AE19-62706E023703}">
                      <ahyp:hlinkClr xmlns="" xmlns:ahyp="http://schemas.microsoft.com/office/drawing/2018/hyperlinkcolor" val="tx"/>
                    </a:ext>
                  </a:extLst>
                </a:hlinkClick>
              </a:rPr>
              <a:t>Common App</a:t>
            </a:r>
            <a:r>
              <a:rPr lang="en">
                <a:solidFill>
                  <a:srgbClr val="FFFFFF"/>
                </a:solidFill>
              </a:rPr>
              <a:t> </a:t>
            </a:r>
            <a:r>
              <a:rPr lang="en" u="sng">
                <a:solidFill>
                  <a:srgbClr val="FFFFFF"/>
                </a:solidFill>
                <a:hlinkClick r:id="rId7">
                  <a:extLst>
                    <a:ext uri="{A12FA001-AC4F-418D-AE19-62706E023703}">
                      <ahyp:hlinkClr xmlns="" xmlns:ahyp="http://schemas.microsoft.com/office/drawing/2018/hyperlinkcolor" val="tx"/>
                    </a:ext>
                  </a:extLst>
                </a:hlinkClick>
              </a:rPr>
              <a:t>(click here to watch Common App tutorial)</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You can also apply through the college or university’s website</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Make an appointment with your counselor for more details</a:t>
            </a: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Student Services can assist you with an application fee waiver if needed</a:t>
            </a:r>
            <a:endParaRPr>
              <a:solidFill>
                <a:srgbClr val="FFFFFF"/>
              </a:solidFill>
            </a:endParaRPr>
          </a:p>
        </p:txBody>
      </p:sp>
      <p:pic>
        <p:nvPicPr>
          <p:cNvPr id="5" name="Slide 5.m4a">
            <a:hlinkClick r:id="" action="ppaction://media"/>
          </p:cNvPr>
          <p:cNvPicPr>
            <a:picLocks noRot="1" noChangeAspect="1"/>
          </p:cNvPicPr>
          <p:nvPr>
            <a:audioFile r:link="rId1"/>
          </p:nvPr>
        </p:nvPicPr>
        <p:blipFill>
          <a:blip r:embed="rId8"/>
          <a:stretch>
            <a:fillRect/>
          </a:stretch>
        </p:blipFill>
        <p:spPr>
          <a:xfrm>
            <a:off x="8139343" y="41299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The 4 Year College Application Process</a:t>
            </a:r>
            <a:endParaRPr b="1" u="sng">
              <a:solidFill>
                <a:schemeClr val="lt2"/>
              </a:solidFill>
            </a:endParaRPr>
          </a:p>
        </p:txBody>
      </p:sp>
      <p:sp>
        <p:nvSpPr>
          <p:cNvPr id="96" name="Google Shape;96;p18"/>
          <p:cNvSpPr txBox="1">
            <a:spLocks noGrp="1"/>
          </p:cNvSpPr>
          <p:nvPr>
            <p:ph type="body" idx="1"/>
          </p:nvPr>
        </p:nvSpPr>
        <p:spPr>
          <a:xfrm>
            <a:off x="311700" y="1152475"/>
            <a:ext cx="8520600" cy="3802200"/>
          </a:xfrm>
          <a:prstGeom prst="rect">
            <a:avLst/>
          </a:prstGeom>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FFFFFF"/>
              </a:buClr>
              <a:buSzPts val="1800"/>
              <a:buChar char="●"/>
            </a:pPr>
            <a:r>
              <a:rPr lang="en">
                <a:solidFill>
                  <a:srgbClr val="FFFFFF"/>
                </a:solidFill>
              </a:rPr>
              <a:t>College Admissions Essays </a:t>
            </a:r>
            <a:r>
              <a:rPr lang="en" u="sng">
                <a:solidFill>
                  <a:schemeClr val="lt2"/>
                </a:solidFill>
                <a:hlinkClick r:id="rId4">
                  <a:extLst>
                    <a:ext uri="{A12FA001-AC4F-418D-AE19-62706E023703}">
                      <ahyp:hlinkClr xmlns="" xmlns:ahyp="http://schemas.microsoft.com/office/drawing/2018/hyperlinkcolor" val="tx"/>
                    </a:ext>
                  </a:extLst>
                </a:hlinkClick>
              </a:rPr>
              <a:t>(watch this)</a:t>
            </a:r>
            <a:endParaRPr>
              <a:solidFill>
                <a:schemeClr val="lt2"/>
              </a:solidFill>
            </a:endParaRPr>
          </a:p>
          <a:p>
            <a:pPr marL="914400" lvl="1" indent="-317500" algn="l" rtl="0">
              <a:lnSpc>
                <a:spcPct val="100000"/>
              </a:lnSpc>
              <a:spcBef>
                <a:spcPts val="0"/>
              </a:spcBef>
              <a:spcAft>
                <a:spcPts val="0"/>
              </a:spcAft>
              <a:buClr>
                <a:srgbClr val="FFFFFF"/>
              </a:buClr>
              <a:buSzPts val="1400"/>
              <a:buChar char="○"/>
            </a:pPr>
            <a:r>
              <a:rPr lang="en" u="sng">
                <a:solidFill>
                  <a:srgbClr val="FFFFFF"/>
                </a:solidFill>
                <a:hlinkClick r:id="rId5">
                  <a:extLst>
                    <a:ext uri="{A12FA001-AC4F-418D-AE19-62706E023703}">
                      <ahyp:hlinkClr xmlns="" xmlns:ahyp="http://schemas.microsoft.com/office/drawing/2018/hyperlinkcolor" val="tx"/>
                    </a:ext>
                  </a:extLst>
                </a:hlinkClick>
              </a:rPr>
              <a:t>Click here for Tips</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Have a professional proof read it with you</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This is your time to shine :)</a:t>
            </a: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Recommendations </a:t>
            </a:r>
            <a:r>
              <a:rPr lang="en" u="sng">
                <a:solidFill>
                  <a:schemeClr val="lt2"/>
                </a:solidFill>
                <a:hlinkClick r:id="rId6">
                  <a:extLst>
                    <a:ext uri="{A12FA001-AC4F-418D-AE19-62706E023703}">
                      <ahyp:hlinkClr xmlns="" xmlns:ahyp="http://schemas.microsoft.com/office/drawing/2018/hyperlinkcolor" val="tx"/>
                    </a:ext>
                  </a:extLst>
                </a:hlinkClick>
              </a:rPr>
              <a:t>(watch this)</a:t>
            </a:r>
            <a:endParaRPr>
              <a:solidFill>
                <a:schemeClr val="lt2"/>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Most of our teachers will ask you for a copy of your senior activities sheet or resume</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Give recommenders time - at least 2 weeks notice</a:t>
            </a:r>
            <a:endParaRPr>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Test Scores</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You must request official test scores (if required) from</a:t>
            </a:r>
            <a:r>
              <a:rPr lang="en">
                <a:solidFill>
                  <a:schemeClr val="lt2"/>
                </a:solidFill>
              </a:rPr>
              <a:t> </a:t>
            </a:r>
            <a:r>
              <a:rPr lang="en" u="sng">
                <a:solidFill>
                  <a:schemeClr val="lt2"/>
                </a:solidFill>
                <a:hlinkClick r:id="rId7">
                  <a:extLst>
                    <a:ext uri="{A12FA001-AC4F-418D-AE19-62706E023703}">
                      <ahyp:hlinkClr xmlns="" xmlns:ahyp="http://schemas.microsoft.com/office/drawing/2018/hyperlinkcolor" val="tx"/>
                    </a:ext>
                  </a:extLst>
                </a:hlinkClick>
              </a:rPr>
              <a:t>SAT</a:t>
            </a:r>
            <a:r>
              <a:rPr lang="en">
                <a:solidFill>
                  <a:schemeClr val="lt2"/>
                </a:solidFill>
              </a:rPr>
              <a:t> </a:t>
            </a:r>
            <a:r>
              <a:rPr lang="en">
                <a:solidFill>
                  <a:srgbClr val="FFFFFF"/>
                </a:solidFill>
              </a:rPr>
              <a:t>or </a:t>
            </a:r>
            <a:r>
              <a:rPr lang="en" u="sng">
                <a:solidFill>
                  <a:schemeClr val="lt2"/>
                </a:solidFill>
                <a:hlinkClick r:id="rId8">
                  <a:extLst>
                    <a:ext uri="{A12FA001-AC4F-418D-AE19-62706E023703}">
                      <ahyp:hlinkClr xmlns="" xmlns:ahyp="http://schemas.microsoft.com/office/drawing/2018/hyperlinkcolor" val="tx"/>
                    </a:ext>
                  </a:extLst>
                </a:hlinkClick>
              </a:rPr>
              <a:t>ACT</a:t>
            </a:r>
            <a:r>
              <a:rPr lang="en">
                <a:solidFill>
                  <a:schemeClr val="lt2"/>
                </a:solidFill>
              </a:rPr>
              <a:t> </a:t>
            </a:r>
            <a:r>
              <a:rPr lang="en" sz="1300">
                <a:solidFill>
                  <a:srgbClr val="FFFFFF"/>
                </a:solidFill>
              </a:rPr>
              <a:t>(we do not send them for you)</a:t>
            </a:r>
            <a:endParaRPr sz="1300">
              <a:solidFill>
                <a:srgbClr val="FFFFFF"/>
              </a:solidFill>
            </a:endParaRPr>
          </a:p>
          <a:p>
            <a:pPr marL="457200" lvl="0" indent="-342900" algn="l" rtl="0">
              <a:lnSpc>
                <a:spcPct val="100000"/>
              </a:lnSpc>
              <a:spcBef>
                <a:spcPts val="0"/>
              </a:spcBef>
              <a:spcAft>
                <a:spcPts val="0"/>
              </a:spcAft>
              <a:buClr>
                <a:srgbClr val="FFFFFF"/>
              </a:buClr>
              <a:buSzPts val="1800"/>
              <a:buChar char="●"/>
            </a:pPr>
            <a:r>
              <a:rPr lang="en">
                <a:solidFill>
                  <a:srgbClr val="FFFFFF"/>
                </a:solidFill>
              </a:rPr>
              <a:t>Transcripts</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Official transcripts are sent directly from our office to the school or application site</a:t>
            </a:r>
            <a:endParaRPr>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Pay attention to how each school requires this process to be completed - </a:t>
            </a:r>
            <a:r>
              <a:rPr lang="en" sz="1300">
                <a:solidFill>
                  <a:srgbClr val="FFFFFF"/>
                </a:solidFill>
              </a:rPr>
              <a:t>keep us in the loop!</a:t>
            </a:r>
            <a:endParaRPr sz="1300">
              <a:solidFill>
                <a:srgbClr val="FFFFFF"/>
              </a:solidFill>
            </a:endParaRPr>
          </a:p>
          <a:p>
            <a:pPr marL="914400" lvl="1" indent="-317500" algn="l" rtl="0">
              <a:lnSpc>
                <a:spcPct val="100000"/>
              </a:lnSpc>
              <a:spcBef>
                <a:spcPts val="0"/>
              </a:spcBef>
              <a:spcAft>
                <a:spcPts val="0"/>
              </a:spcAft>
              <a:buClr>
                <a:srgbClr val="FFFFFF"/>
              </a:buClr>
              <a:buSzPts val="1400"/>
              <a:buChar char="○"/>
            </a:pPr>
            <a:r>
              <a:rPr lang="en">
                <a:solidFill>
                  <a:srgbClr val="FFFFFF"/>
                </a:solidFill>
              </a:rPr>
              <a:t>Dual Enrollment students must also send an official transcript from the community college</a:t>
            </a:r>
            <a:endParaRPr>
              <a:solidFill>
                <a:srgbClr val="FFFFFF"/>
              </a:solidFill>
            </a:endParaRPr>
          </a:p>
          <a:p>
            <a:pPr marL="1371600" lvl="2" indent="-298450" algn="l" rtl="0">
              <a:spcBef>
                <a:spcPts val="0"/>
              </a:spcBef>
              <a:spcAft>
                <a:spcPts val="0"/>
              </a:spcAft>
              <a:buClr>
                <a:srgbClr val="000000"/>
              </a:buClr>
              <a:buSzPts val="1100"/>
              <a:buFont typeface="Arial"/>
              <a:buChar char="■"/>
            </a:pPr>
            <a:r>
              <a:rPr lang="en" sz="1100">
                <a:solidFill>
                  <a:srgbClr val="FFFFFF"/>
                </a:solidFill>
                <a:latin typeface="Arial"/>
                <a:ea typeface="Arial"/>
                <a:cs typeface="Arial"/>
                <a:sym typeface="Arial"/>
              </a:rPr>
              <a:t>Forsyth Tech:</a:t>
            </a:r>
            <a:r>
              <a:rPr lang="en" sz="1100">
                <a:solidFill>
                  <a:srgbClr val="000000"/>
                </a:solidFill>
                <a:uFill>
                  <a:noFill/>
                </a:uFill>
                <a:latin typeface="Arial"/>
                <a:ea typeface="Arial"/>
                <a:cs typeface="Arial"/>
                <a:sym typeface="Arial"/>
                <a:hlinkClick r:id="rId9">
                  <a:extLst>
                    <a:ext uri="{A12FA001-AC4F-418D-AE19-62706E023703}">
                      <ahyp:hlinkClr xmlns="" xmlns:ahyp="http://schemas.microsoft.com/office/drawing/2018/hyperlinkcolor" val="tx"/>
                    </a:ext>
                  </a:extLst>
                </a:hlinkClick>
              </a:rPr>
              <a:t> </a:t>
            </a:r>
            <a:r>
              <a:rPr lang="en" sz="1100" u="sng">
                <a:solidFill>
                  <a:schemeClr val="lt2"/>
                </a:solidFill>
                <a:latin typeface="Arial"/>
                <a:ea typeface="Arial"/>
                <a:cs typeface="Arial"/>
                <a:sym typeface="Arial"/>
                <a:hlinkClick r:id="rId9">
                  <a:extLst>
                    <a:ext uri="{A12FA001-AC4F-418D-AE19-62706E023703}">
                      <ahyp:hlinkClr xmlns="" xmlns:ahyp="http://schemas.microsoft.com/office/drawing/2018/hyperlinkcolor" val="tx"/>
                    </a:ext>
                  </a:extLst>
                </a:hlinkClick>
              </a:rPr>
              <a:t>https://www.forsythtech.edu/student-services/student-resources/academic-records-transcripts/</a:t>
            </a:r>
            <a:endParaRPr sz="1100" u="sng">
              <a:solidFill>
                <a:schemeClr val="lt2"/>
              </a:solidFill>
              <a:latin typeface="Arial"/>
              <a:ea typeface="Arial"/>
              <a:cs typeface="Arial"/>
              <a:sym typeface="Arial"/>
            </a:endParaRPr>
          </a:p>
          <a:p>
            <a:pPr marL="1371600" lvl="2" indent="-298450" algn="l" rtl="0">
              <a:spcBef>
                <a:spcPts val="0"/>
              </a:spcBef>
              <a:spcAft>
                <a:spcPts val="0"/>
              </a:spcAft>
              <a:buClr>
                <a:srgbClr val="000000"/>
              </a:buClr>
              <a:buSzPts val="1100"/>
              <a:buFont typeface="Arial"/>
              <a:buChar char="■"/>
            </a:pPr>
            <a:r>
              <a:rPr lang="en" sz="1100">
                <a:solidFill>
                  <a:srgbClr val="FFFFFF"/>
                </a:solidFill>
                <a:latin typeface="Arial"/>
                <a:ea typeface="Arial"/>
                <a:cs typeface="Arial"/>
                <a:sym typeface="Arial"/>
              </a:rPr>
              <a:t>Surry:</a:t>
            </a:r>
            <a:r>
              <a:rPr lang="en" sz="1100">
                <a:solidFill>
                  <a:srgbClr val="000000"/>
                </a:solidFill>
                <a:latin typeface="Arial"/>
                <a:ea typeface="Arial"/>
                <a:cs typeface="Arial"/>
                <a:sym typeface="Arial"/>
              </a:rPr>
              <a:t> </a:t>
            </a:r>
            <a:r>
              <a:rPr lang="en" sz="1100" u="sng">
                <a:solidFill>
                  <a:schemeClr val="lt2"/>
                </a:solidFill>
                <a:latin typeface="Arial"/>
                <a:ea typeface="Arial"/>
                <a:cs typeface="Arial"/>
                <a:sym typeface="Arial"/>
                <a:hlinkClick r:id="rId10">
                  <a:extLst>
                    <a:ext uri="{A12FA001-AC4F-418D-AE19-62706E023703}">
                      <ahyp:hlinkClr xmlns="" xmlns:ahyp="http://schemas.microsoft.com/office/drawing/2018/hyperlinkcolor" val="tx"/>
                    </a:ext>
                  </a:extLst>
                </a:hlinkClick>
              </a:rPr>
              <a:t>https://surry.edu/experience-surry/student-services</a:t>
            </a:r>
            <a:r>
              <a:rPr lang="en" sz="1100">
                <a:solidFill>
                  <a:schemeClr val="lt2"/>
                </a:solidFill>
                <a:latin typeface="Arial"/>
                <a:ea typeface="Arial"/>
                <a:cs typeface="Arial"/>
                <a:sym typeface="Arial"/>
              </a:rPr>
              <a:t> </a:t>
            </a:r>
            <a:endParaRPr>
              <a:solidFill>
                <a:schemeClr val="lt2"/>
              </a:solidFill>
            </a:endParaRPr>
          </a:p>
          <a:p>
            <a:pPr marL="0" lvl="0" indent="0" algn="l" rtl="0">
              <a:lnSpc>
                <a:spcPct val="100000"/>
              </a:lnSpc>
              <a:spcBef>
                <a:spcPts val="0"/>
              </a:spcBef>
              <a:spcAft>
                <a:spcPts val="0"/>
              </a:spcAft>
              <a:buNone/>
            </a:pPr>
            <a:endParaRPr>
              <a:solidFill>
                <a:srgbClr val="FFFFFF"/>
              </a:solidFill>
            </a:endParaRPr>
          </a:p>
          <a:p>
            <a:pPr marL="0" lvl="0" indent="0" algn="l" rtl="0">
              <a:lnSpc>
                <a:spcPct val="100000"/>
              </a:lnSpc>
              <a:spcBef>
                <a:spcPts val="1600"/>
              </a:spcBef>
              <a:spcAft>
                <a:spcPts val="0"/>
              </a:spcAft>
              <a:buNone/>
            </a:pPr>
            <a:endParaRPr>
              <a:solidFill>
                <a:srgbClr val="FFFFFF"/>
              </a:solidFill>
            </a:endParaRPr>
          </a:p>
          <a:p>
            <a:pPr marL="914400" lvl="0" indent="0" algn="l" rtl="0">
              <a:lnSpc>
                <a:spcPct val="100000"/>
              </a:lnSpc>
              <a:spcBef>
                <a:spcPts val="1600"/>
              </a:spcBef>
              <a:spcAft>
                <a:spcPts val="0"/>
              </a:spcAft>
              <a:buNone/>
            </a:pPr>
            <a:endParaRPr>
              <a:solidFill>
                <a:srgbClr val="FFFFFF"/>
              </a:solidFill>
            </a:endParaRPr>
          </a:p>
          <a:p>
            <a:pPr marL="457200" lvl="0" indent="0" algn="l" rtl="0">
              <a:lnSpc>
                <a:spcPct val="100000"/>
              </a:lnSpc>
              <a:spcBef>
                <a:spcPts val="1600"/>
              </a:spcBef>
              <a:spcAft>
                <a:spcPts val="0"/>
              </a:spcAft>
              <a:buNone/>
            </a:pPr>
            <a:endParaRPr>
              <a:solidFill>
                <a:srgbClr val="FFFFFF"/>
              </a:solidFill>
            </a:endParaRPr>
          </a:p>
          <a:p>
            <a:pPr marL="0" lvl="0" indent="0" algn="l" rtl="0">
              <a:lnSpc>
                <a:spcPct val="100000"/>
              </a:lnSpc>
              <a:spcBef>
                <a:spcPts val="1600"/>
              </a:spcBef>
              <a:spcAft>
                <a:spcPts val="1600"/>
              </a:spcAft>
              <a:buNone/>
            </a:pPr>
            <a:r>
              <a:rPr lang="en">
                <a:solidFill>
                  <a:srgbClr val="FFFFFF"/>
                </a:solidFill>
              </a:rPr>
              <a:t>	</a:t>
            </a:r>
            <a:endParaRPr>
              <a:solidFill>
                <a:srgbClr val="FFFFFF"/>
              </a:solidFill>
            </a:endParaRPr>
          </a:p>
        </p:txBody>
      </p:sp>
      <p:pic>
        <p:nvPicPr>
          <p:cNvPr id="5" name="Slide 6.m4a">
            <a:hlinkClick r:id="" action="ppaction://media"/>
          </p:cNvPr>
          <p:cNvPicPr>
            <a:picLocks noRot="1" noChangeAspect="1"/>
          </p:cNvPicPr>
          <p:nvPr>
            <a:audioFile r:link="rId1"/>
          </p:nvPr>
        </p:nvPicPr>
        <p:blipFill>
          <a:blip r:embed="rId11"/>
          <a:stretch>
            <a:fillRect/>
          </a:stretch>
        </p:blipFill>
        <p:spPr>
          <a:xfrm>
            <a:off x="8103833" y="510651"/>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College Entrance Testing</a:t>
            </a:r>
            <a:endParaRPr b="1" u="sng">
              <a:solidFill>
                <a:schemeClr val="lt2"/>
              </a:solidFill>
            </a:endParaRPr>
          </a:p>
        </p:txBody>
      </p:sp>
      <p:pic>
        <p:nvPicPr>
          <p:cNvPr id="103" name="Google Shape;103;p19"/>
          <p:cNvPicPr preferRelativeResize="0"/>
          <p:nvPr/>
        </p:nvPicPr>
        <p:blipFill>
          <a:blip r:embed="rId3">
            <a:alphaModFix/>
          </a:blip>
          <a:stretch>
            <a:fillRect/>
          </a:stretch>
        </p:blipFill>
        <p:spPr>
          <a:xfrm>
            <a:off x="689425" y="2461375"/>
            <a:ext cx="3423450" cy="2220975"/>
          </a:xfrm>
          <a:prstGeom prst="rect">
            <a:avLst/>
          </a:prstGeom>
          <a:noFill/>
          <a:ln>
            <a:noFill/>
          </a:ln>
        </p:spPr>
      </p:pic>
      <p:pic>
        <p:nvPicPr>
          <p:cNvPr id="104" name="Google Shape;104;p19"/>
          <p:cNvPicPr preferRelativeResize="0"/>
          <p:nvPr/>
        </p:nvPicPr>
        <p:blipFill>
          <a:blip r:embed="rId4">
            <a:alphaModFix/>
          </a:blip>
          <a:stretch>
            <a:fillRect/>
          </a:stretch>
        </p:blipFill>
        <p:spPr>
          <a:xfrm>
            <a:off x="4739701" y="2461375"/>
            <a:ext cx="3735843" cy="2220975"/>
          </a:xfrm>
          <a:prstGeom prst="rect">
            <a:avLst/>
          </a:prstGeom>
          <a:noFill/>
          <a:ln>
            <a:noFill/>
          </a:ln>
        </p:spPr>
      </p:pic>
      <p:sp>
        <p:nvSpPr>
          <p:cNvPr id="105" name="Google Shape;105;p19"/>
          <p:cNvSpPr txBox="1"/>
          <p:nvPr/>
        </p:nvSpPr>
        <p:spPr>
          <a:xfrm>
            <a:off x="4967250" y="1826225"/>
            <a:ext cx="3357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ACT - </a:t>
            </a:r>
            <a:r>
              <a:rPr lang="en" sz="2400" u="sng">
                <a:solidFill>
                  <a:srgbClr val="0000FF"/>
                </a:solidFill>
                <a:latin typeface="Proxima Nova"/>
                <a:ea typeface="Proxima Nova"/>
                <a:cs typeface="Proxima Nova"/>
                <a:sym typeface="Proxima Nova"/>
                <a:hlinkClick r:id="rId5">
                  <a:extLst>
                    <a:ext uri="{A12FA001-AC4F-418D-AE19-62706E023703}">
                      <ahyp:hlinkClr xmlns="" xmlns:ahyp="http://schemas.microsoft.com/office/drawing/2018/hyperlinkcolor" val="tx"/>
                    </a:ext>
                  </a:extLst>
                </a:hlinkClick>
              </a:rPr>
              <a:t>ACT.org</a:t>
            </a:r>
            <a:endParaRPr sz="2400">
              <a:solidFill>
                <a:srgbClr val="0000FF"/>
              </a:solidFill>
              <a:latin typeface="Proxima Nova"/>
              <a:ea typeface="Proxima Nova"/>
              <a:cs typeface="Proxima Nova"/>
              <a:sym typeface="Proxima Nova"/>
            </a:endParaRPr>
          </a:p>
        </p:txBody>
      </p:sp>
      <p:sp>
        <p:nvSpPr>
          <p:cNvPr id="106" name="Google Shape;106;p19"/>
          <p:cNvSpPr txBox="1"/>
          <p:nvPr/>
        </p:nvSpPr>
        <p:spPr>
          <a:xfrm>
            <a:off x="722500" y="1826225"/>
            <a:ext cx="3357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Proxima Nova"/>
                <a:ea typeface="Proxima Nova"/>
                <a:cs typeface="Proxima Nova"/>
                <a:sym typeface="Proxima Nova"/>
              </a:rPr>
              <a:t>SAT - </a:t>
            </a:r>
            <a:r>
              <a:rPr lang="en" sz="2400" u="sng">
                <a:solidFill>
                  <a:srgbClr val="0000FF"/>
                </a:solidFill>
                <a:latin typeface="Proxima Nova"/>
                <a:ea typeface="Proxima Nova"/>
                <a:cs typeface="Proxima Nova"/>
                <a:sym typeface="Proxima Nova"/>
                <a:hlinkClick r:id="rId6">
                  <a:extLst>
                    <a:ext uri="{A12FA001-AC4F-418D-AE19-62706E023703}">
                      <ahyp:hlinkClr xmlns="" xmlns:ahyp="http://schemas.microsoft.com/office/drawing/2018/hyperlinkcolor" val="tx"/>
                    </a:ext>
                  </a:extLst>
                </a:hlinkClick>
              </a:rPr>
              <a:t>Collegeboard.org</a:t>
            </a:r>
            <a:endParaRPr sz="2400">
              <a:solidFill>
                <a:srgbClr val="0000FF"/>
              </a:solidFill>
              <a:latin typeface="Proxima Nova"/>
              <a:ea typeface="Proxima Nova"/>
              <a:cs typeface="Proxima Nova"/>
              <a:sym typeface="Proxima Nova"/>
            </a:endParaRPr>
          </a:p>
        </p:txBody>
      </p:sp>
      <p:sp>
        <p:nvSpPr>
          <p:cNvPr id="107" name="Google Shape;107;p19"/>
          <p:cNvSpPr txBox="1"/>
          <p:nvPr/>
        </p:nvSpPr>
        <p:spPr>
          <a:xfrm>
            <a:off x="382600" y="1017725"/>
            <a:ext cx="8093100" cy="8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Proxima Nova"/>
                <a:ea typeface="Proxima Nova"/>
                <a:cs typeface="Proxima Nova"/>
                <a:sym typeface="Proxima Nova"/>
              </a:rPr>
              <a:t>Test scores are just one part of your application. Do your research - Are test scores required?  What is the average score for admissions? Do you have to take a subject test? </a:t>
            </a:r>
            <a:r>
              <a:rPr lang="en" sz="1600" u="sng">
                <a:solidFill>
                  <a:srgbClr val="FFFF00"/>
                </a:solidFill>
                <a:latin typeface="Proxima Nova"/>
                <a:ea typeface="Proxima Nova"/>
                <a:cs typeface="Proxima Nova"/>
                <a:sym typeface="Proxima Nova"/>
                <a:hlinkClick r:id="rId7">
                  <a:extLst>
                    <a:ext uri="{A12FA001-AC4F-418D-AE19-62706E023703}">
                      <ahyp:hlinkClr xmlns="" xmlns:ahyp="http://schemas.microsoft.com/office/drawing/2018/hyperlinkcolor" val="tx"/>
                    </a:ext>
                  </a:extLst>
                </a:hlinkClick>
              </a:rPr>
              <a:t>Click to read more...</a:t>
            </a:r>
            <a:endParaRPr sz="1600">
              <a:solidFill>
                <a:srgbClr val="FFFF00"/>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chemeClr val="lt2"/>
                </a:solidFill>
              </a:rPr>
              <a:t>The 2 Year College Application Process</a:t>
            </a:r>
            <a:endParaRPr sz="2400" b="1" u="sng">
              <a:solidFill>
                <a:schemeClr val="lt2"/>
              </a:solidFill>
            </a:endParaRPr>
          </a:p>
        </p:txBody>
      </p:sp>
      <p:sp>
        <p:nvSpPr>
          <p:cNvPr id="113" name="Google Shape;113;p20"/>
          <p:cNvSpPr txBox="1">
            <a:spLocks noGrp="1"/>
          </p:cNvSpPr>
          <p:nvPr>
            <p:ph type="body" idx="1"/>
          </p:nvPr>
        </p:nvSpPr>
        <p:spPr>
          <a:xfrm>
            <a:off x="311700" y="1152475"/>
            <a:ext cx="8520600" cy="38637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Char char="●"/>
            </a:pPr>
            <a:r>
              <a:rPr lang="en" sz="1900">
                <a:solidFill>
                  <a:srgbClr val="FFFFFF"/>
                </a:solidFill>
              </a:rPr>
              <a:t>Go to your college’s website and find the “Apply” button (it can be hidden on some sites so let us know if you need assistance)</a:t>
            </a:r>
            <a:endParaRPr sz="1900">
              <a:solidFill>
                <a:srgbClr val="FFFFFF"/>
              </a:solidFill>
            </a:endParaRPr>
          </a:p>
          <a:p>
            <a:pPr marL="457200" lvl="0" indent="-349250" algn="l" rtl="0">
              <a:spcBef>
                <a:spcPts val="0"/>
              </a:spcBef>
              <a:spcAft>
                <a:spcPts val="0"/>
              </a:spcAft>
              <a:buClr>
                <a:srgbClr val="FFFFFF"/>
              </a:buClr>
              <a:buSzPts val="1900"/>
              <a:buChar char="●"/>
            </a:pPr>
            <a:r>
              <a:rPr lang="en" sz="1900">
                <a:solidFill>
                  <a:srgbClr val="FFFFFF"/>
                </a:solidFill>
              </a:rPr>
              <a:t>You will need to complete the Residency Determination Service before you apply (info about RDS is 3 slides away!)</a:t>
            </a:r>
            <a:endParaRPr sz="1900">
              <a:solidFill>
                <a:srgbClr val="FFFFFF"/>
              </a:solidFill>
            </a:endParaRPr>
          </a:p>
          <a:p>
            <a:pPr marL="457200" lvl="0" indent="-349250" algn="l" rtl="0">
              <a:spcBef>
                <a:spcPts val="0"/>
              </a:spcBef>
              <a:spcAft>
                <a:spcPts val="0"/>
              </a:spcAft>
              <a:buClr>
                <a:srgbClr val="FFFFFF"/>
              </a:buClr>
              <a:buSzPts val="1900"/>
              <a:buChar char="●"/>
            </a:pPr>
            <a:r>
              <a:rPr lang="en" sz="1900">
                <a:solidFill>
                  <a:srgbClr val="FFFFFF"/>
                </a:solidFill>
              </a:rPr>
              <a:t>Notice the application deadlines!!  The college’s deadline is probably a late spring/early summer deadline but different majors have different deadlines</a:t>
            </a:r>
            <a:endParaRPr sz="1900">
              <a:solidFill>
                <a:srgbClr val="FFFFFF"/>
              </a:solidFill>
            </a:endParaRPr>
          </a:p>
          <a:p>
            <a:pPr marL="457200" lvl="0" indent="-349250" algn="l" rtl="0">
              <a:spcBef>
                <a:spcPts val="0"/>
              </a:spcBef>
              <a:spcAft>
                <a:spcPts val="0"/>
              </a:spcAft>
              <a:buClr>
                <a:srgbClr val="FFFFFF"/>
              </a:buClr>
              <a:buSzPts val="1900"/>
              <a:buChar char="●"/>
            </a:pPr>
            <a:r>
              <a:rPr lang="en" sz="1900">
                <a:solidFill>
                  <a:srgbClr val="FFFFFF"/>
                </a:solidFill>
              </a:rPr>
              <a:t>There are some programs such as Nursing, Dental Hygiene, that require you to perform certain tasks before you submit your application</a:t>
            </a:r>
            <a:endParaRPr sz="1900">
              <a:solidFill>
                <a:srgbClr val="FFFFFF"/>
              </a:solidFill>
            </a:endParaRPr>
          </a:p>
          <a:p>
            <a:pPr marL="457200" lvl="0" indent="-349250" algn="l" rtl="0">
              <a:spcBef>
                <a:spcPts val="0"/>
              </a:spcBef>
              <a:spcAft>
                <a:spcPts val="0"/>
              </a:spcAft>
              <a:buClr>
                <a:srgbClr val="FFFFFF"/>
              </a:buClr>
              <a:buSzPts val="1900"/>
              <a:buChar char="●"/>
            </a:pPr>
            <a:r>
              <a:rPr lang="en" sz="1900">
                <a:solidFill>
                  <a:srgbClr val="FFFFFF"/>
                </a:solidFill>
              </a:rPr>
              <a:t>SAT/ACT scores are not required; some students may have to take a placement test</a:t>
            </a:r>
            <a:endParaRPr sz="1900">
              <a:solidFill>
                <a:srgbClr val="FFFFFF"/>
              </a:solidFill>
            </a:endParaRPr>
          </a:p>
          <a:p>
            <a:pPr marL="457200" lvl="0" indent="0" algn="l" rtl="0">
              <a:spcBef>
                <a:spcPts val="0"/>
              </a:spcBef>
              <a:spcAft>
                <a:spcPts val="0"/>
              </a:spcAft>
              <a:buNone/>
            </a:pPr>
            <a:endParaRPr sz="1900">
              <a:solidFill>
                <a:srgbClr val="FFFFFF"/>
              </a:solidFill>
            </a:endParaRPr>
          </a:p>
        </p:txBody>
      </p:sp>
      <p:pic>
        <p:nvPicPr>
          <p:cNvPr id="5" name="Slide 8.m4a">
            <a:hlinkClick r:id="" action="ppaction://media"/>
          </p:cNvPr>
          <p:cNvPicPr>
            <a:picLocks noRot="1" noChangeAspect="1"/>
          </p:cNvPicPr>
          <p:nvPr>
            <a:audioFile r:link="rId1"/>
          </p:nvPr>
        </p:nvPicPr>
        <p:blipFill>
          <a:blip r:embed="rId4"/>
          <a:stretch>
            <a:fillRect/>
          </a:stretch>
        </p:blipFill>
        <p:spPr>
          <a:xfrm>
            <a:off x="7801992" y="54616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220000"/>
            <a:ext cx="8520600" cy="7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lt2"/>
                </a:solidFill>
              </a:rPr>
              <a:t>Financial Aid</a:t>
            </a:r>
            <a:endParaRPr b="1" u="sng">
              <a:solidFill>
                <a:schemeClr val="lt2"/>
              </a:solidFill>
            </a:endParaRPr>
          </a:p>
        </p:txBody>
      </p:sp>
      <p:sp>
        <p:nvSpPr>
          <p:cNvPr id="120" name="Google Shape;120;p21"/>
          <p:cNvSpPr txBox="1">
            <a:spLocks noGrp="1"/>
          </p:cNvSpPr>
          <p:nvPr>
            <p:ph type="body" idx="1"/>
          </p:nvPr>
        </p:nvSpPr>
        <p:spPr>
          <a:xfrm>
            <a:off x="311700" y="736500"/>
            <a:ext cx="8520600" cy="42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The FAFSA (Free Application for Federal Student Aid) is the key to beginning the financial aid process. Available October 1, the student </a:t>
            </a:r>
            <a:r>
              <a:rPr lang="en" u="sng">
                <a:solidFill>
                  <a:schemeClr val="lt1"/>
                </a:solidFill>
              </a:rPr>
              <a:t>and</a:t>
            </a:r>
            <a:r>
              <a:rPr lang="en">
                <a:solidFill>
                  <a:schemeClr val="lt1"/>
                </a:solidFill>
              </a:rPr>
              <a:t> a parent will need a separate FSA ID to file. Apply for your separate FSA ID’s here:</a:t>
            </a:r>
            <a:r>
              <a:rPr lang="en"/>
              <a:t> </a:t>
            </a:r>
            <a:r>
              <a:rPr lang="en" u="sng">
                <a:solidFill>
                  <a:srgbClr val="0000FF"/>
                </a:solidFill>
                <a:hlinkClick r:id="rId4">
                  <a:extLst>
                    <a:ext uri="{A12FA001-AC4F-418D-AE19-62706E023703}">
                      <ahyp:hlinkClr xmlns="" xmlns:ahyp="http://schemas.microsoft.com/office/drawing/2018/hyperlinkcolor" val="tx"/>
                    </a:ext>
                  </a:extLst>
                </a:hlinkClick>
              </a:rPr>
              <a:t>https://fsaid.ed.gov/npas/index.htm</a:t>
            </a:r>
            <a:endParaRPr>
              <a:solidFill>
                <a:srgbClr val="0000FF"/>
              </a:solidFill>
            </a:endParaRPr>
          </a:p>
          <a:p>
            <a:pPr marL="0" lvl="0" indent="0" algn="l" rtl="0">
              <a:spcBef>
                <a:spcPts val="1600"/>
              </a:spcBef>
              <a:spcAft>
                <a:spcPts val="0"/>
              </a:spcAft>
              <a:buNone/>
            </a:pPr>
            <a:r>
              <a:rPr lang="en">
                <a:solidFill>
                  <a:schemeClr val="lt1"/>
                </a:solidFill>
              </a:rPr>
              <a:t>You’ll need tax information for 2019 to file the FAFSA for school year 2021-2022 (entering college in Fall 2021), and you’ll re-file for every year your student is in college. Apply here: </a:t>
            </a:r>
            <a:r>
              <a:rPr lang="en" u="sng">
                <a:solidFill>
                  <a:srgbClr val="0000FF"/>
                </a:solidFill>
                <a:hlinkClick r:id="rId5">
                  <a:extLst>
                    <a:ext uri="{A12FA001-AC4F-418D-AE19-62706E023703}">
                      <ahyp:hlinkClr xmlns="" xmlns:ahyp="http://schemas.microsoft.com/office/drawing/2018/hyperlinkcolor" val="tx"/>
                    </a:ext>
                  </a:extLst>
                </a:hlinkClick>
              </a:rPr>
              <a:t>https://fafsa.ed.gov/spa/fafsa/#/LOGIN?locale=en_US</a:t>
            </a:r>
            <a:endParaRPr>
              <a:solidFill>
                <a:srgbClr val="0000FF"/>
              </a:solidFill>
            </a:endParaRPr>
          </a:p>
          <a:p>
            <a:pPr marL="0" lvl="0" indent="0" algn="l" rtl="0">
              <a:spcBef>
                <a:spcPts val="1600"/>
              </a:spcBef>
              <a:spcAft>
                <a:spcPts val="0"/>
              </a:spcAft>
              <a:buNone/>
            </a:pPr>
            <a:r>
              <a:rPr lang="en">
                <a:solidFill>
                  <a:schemeClr val="lt1"/>
                </a:solidFill>
              </a:rPr>
              <a:t>The FAFSA is the qualifier for the federal Pell Grant. Maximum amount for the Pell Grant for 2020-2021 is $6345.00. To qualify for maximum Pell Grant, you must have an EFC of “0”. EFC (Expected Family Contribution) is a figure used by FAFSA to calculate financial need. Grant awards are on a sliding scale from $639-$6345, based on financial need. (Max. EFC=$5711.)</a:t>
            </a:r>
            <a:endParaRPr>
              <a:solidFill>
                <a:schemeClr val="lt1"/>
              </a:solidFill>
            </a:endParaRPr>
          </a:p>
          <a:p>
            <a:pPr marL="0" lvl="0" indent="0" algn="l" rtl="0">
              <a:spcBef>
                <a:spcPts val="1600"/>
              </a:spcBef>
              <a:spcAft>
                <a:spcPts val="1600"/>
              </a:spcAft>
              <a:buNone/>
            </a:pPr>
            <a:endParaRPr/>
          </a:p>
        </p:txBody>
      </p:sp>
      <p:pic>
        <p:nvPicPr>
          <p:cNvPr id="5" name="Slide 9.m4a">
            <a:hlinkClick r:id="" action="ppaction://media"/>
          </p:cNvPr>
          <p:cNvPicPr>
            <a:picLocks noRot="1" noChangeAspect="1"/>
          </p:cNvPicPr>
          <p:nvPr>
            <a:audioFile r:link="rId1"/>
          </p:nvPr>
        </p:nvPicPr>
        <p:blipFill>
          <a:blip r:embed="rId6"/>
          <a:stretch>
            <a:fillRect/>
          </a:stretch>
        </p:blipFill>
        <p:spPr>
          <a:xfrm>
            <a:off x="8112710" y="33309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EBDE0B"/>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1652</Words>
  <Application>Microsoft Office PowerPoint</Application>
  <PresentationFormat>On-screen Show (16:9)</PresentationFormat>
  <Paragraphs>157</Paragraphs>
  <Slides>19</Slides>
  <Notes>18</Notes>
  <HiddenSlides>0</HiddenSlides>
  <MMClips>16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Proxima Nova</vt:lpstr>
      <vt:lpstr>Spearmint</vt:lpstr>
      <vt:lpstr>West Stokes High School Senior Meeting 2020-2021</vt:lpstr>
      <vt:lpstr>Topics to be Covered in this Presentation </vt:lpstr>
      <vt:lpstr>Let’s Review your High School Transcript</vt:lpstr>
      <vt:lpstr>Senior Activities Sheets and Contracts</vt:lpstr>
      <vt:lpstr>The 4 Year College Application Process</vt:lpstr>
      <vt:lpstr>The 4 Year College Application Process</vt:lpstr>
      <vt:lpstr>College Entrance Testing</vt:lpstr>
      <vt:lpstr>The 2 Year College Application Process</vt:lpstr>
      <vt:lpstr>Financial Aid</vt:lpstr>
      <vt:lpstr>Financial Aid</vt:lpstr>
      <vt:lpstr>Financial Aid</vt:lpstr>
      <vt:lpstr>Scholarships</vt:lpstr>
      <vt:lpstr>RDS</vt:lpstr>
      <vt:lpstr>Military/NCAA Registration</vt:lpstr>
      <vt:lpstr>Want to take a Forsyth Tech class in the Spring?</vt:lpstr>
      <vt:lpstr>Undecided about your future?</vt:lpstr>
      <vt:lpstr>Interested in Forsyth Tech? </vt:lpstr>
      <vt:lpstr>Important Dates to Remember</vt:lpstr>
      <vt:lpstr>Questions? Email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Stokes High School Senior Meeting  2020-2021</dc:title>
  <dc:creator>Sandra Bowen</dc:creator>
  <cp:lastModifiedBy>Sandra Bowen</cp:lastModifiedBy>
  <cp:revision>14</cp:revision>
  <dcterms:modified xsi:type="dcterms:W3CDTF">2020-10-22T18:26:04Z</dcterms:modified>
</cp:coreProperties>
</file>